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6" r:id="rId8"/>
    <p:sldId id="261" r:id="rId9"/>
    <p:sldId id="269" r:id="rId10"/>
    <p:sldId id="262" r:id="rId11"/>
    <p:sldId id="268" r:id="rId12"/>
    <p:sldId id="265" r:id="rId13"/>
    <p:sldId id="264" r:id="rId14"/>
    <p:sldId id="263" r:id="rId15"/>
    <p:sldId id="272" r:id="rId16"/>
    <p:sldId id="274" r:id="rId17"/>
    <p:sldId id="277" r:id="rId18"/>
    <p:sldId id="278" r:id="rId19"/>
    <p:sldId id="271" r:id="rId20"/>
    <p:sldId id="276" r:id="rId21"/>
    <p:sldId id="275" r:id="rId22"/>
    <p:sldId id="270" r:id="rId23"/>
    <p:sldId id="273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4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9EA67-359E-40D0-A1AA-9936FDAB5E23}" type="doc">
      <dgm:prSet loTypeId="urn:microsoft.com/office/officeart/2005/8/layout/radial5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84EA12-3F6C-42E2-9EAA-0BCBE78FA1E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Органические вещества клетки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3CA2F47-3C88-454A-8B8C-BF74E8808CB5}" type="parTrans" cxnId="{66688DA0-F537-4856-AB0D-86FDE6CDD2FE}">
      <dgm:prSet/>
      <dgm:spPr/>
      <dgm:t>
        <a:bodyPr/>
        <a:lstStyle/>
        <a:p>
          <a:endParaRPr lang="ru-RU"/>
        </a:p>
      </dgm:t>
    </dgm:pt>
    <dgm:pt modelId="{FCBD0C3B-9A9E-45C2-A5E4-DFCAB91AD8DE}" type="sibTrans" cxnId="{66688DA0-F537-4856-AB0D-86FDE6CDD2FE}">
      <dgm:prSet/>
      <dgm:spPr/>
      <dgm:t>
        <a:bodyPr/>
        <a:lstStyle/>
        <a:p>
          <a:endParaRPr lang="ru-RU"/>
        </a:p>
      </dgm:t>
    </dgm:pt>
    <dgm:pt modelId="{BCB2D952-0B73-40B4-A7C6-721850DCF445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белки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29B537E-E594-41E9-AC22-6D34296BA698}" type="parTrans" cxnId="{A0B3ECEB-EBB5-4E5B-96C2-CA7FB0F2F7EA}">
      <dgm:prSet/>
      <dgm:spPr/>
      <dgm:t>
        <a:bodyPr/>
        <a:lstStyle/>
        <a:p>
          <a:endParaRPr lang="ru-RU"/>
        </a:p>
      </dgm:t>
    </dgm:pt>
    <dgm:pt modelId="{6A0B4871-D3C6-4FFF-AB46-1B89F1EC1239}" type="sibTrans" cxnId="{A0B3ECEB-EBB5-4E5B-96C2-CA7FB0F2F7EA}">
      <dgm:prSet/>
      <dgm:spPr/>
      <dgm:t>
        <a:bodyPr/>
        <a:lstStyle/>
        <a:p>
          <a:endParaRPr lang="ru-RU"/>
        </a:p>
      </dgm:t>
    </dgm:pt>
    <dgm:pt modelId="{EE918ADB-B834-4C22-A9F3-BCC6C550B9D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липиды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023D085-CE8E-4F19-AEBD-EAC75D6CCD4F}" type="parTrans" cxnId="{4F676092-F3BF-42DD-945D-D2D8804F7F8D}">
      <dgm:prSet/>
      <dgm:spPr/>
      <dgm:t>
        <a:bodyPr/>
        <a:lstStyle/>
        <a:p>
          <a:endParaRPr lang="ru-RU"/>
        </a:p>
      </dgm:t>
    </dgm:pt>
    <dgm:pt modelId="{5F3B7BEA-F8DE-402B-9122-5C6152FA0BF7}" type="sibTrans" cxnId="{4F676092-F3BF-42DD-945D-D2D8804F7F8D}">
      <dgm:prSet/>
      <dgm:spPr/>
      <dgm:t>
        <a:bodyPr/>
        <a:lstStyle/>
        <a:p>
          <a:endParaRPr lang="ru-RU"/>
        </a:p>
      </dgm:t>
    </dgm:pt>
    <dgm:pt modelId="{64074468-F2AE-4CC2-80C7-FD4A5A3F0B2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углеводы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A4E53F2-0A48-4F85-AA3F-06F917F4AEEE}" type="parTrans" cxnId="{B37ACA26-D903-420F-B4E8-60B138B4044E}">
      <dgm:prSet/>
      <dgm:spPr/>
      <dgm:t>
        <a:bodyPr/>
        <a:lstStyle/>
        <a:p>
          <a:endParaRPr lang="ru-RU"/>
        </a:p>
      </dgm:t>
    </dgm:pt>
    <dgm:pt modelId="{EBBDD97A-1258-4BE6-8DBB-140EAA18680C}" type="sibTrans" cxnId="{B37ACA26-D903-420F-B4E8-60B138B4044E}">
      <dgm:prSet/>
      <dgm:spPr/>
      <dgm:t>
        <a:bodyPr/>
        <a:lstStyle/>
        <a:p>
          <a:endParaRPr lang="ru-RU"/>
        </a:p>
      </dgm:t>
    </dgm:pt>
    <dgm:pt modelId="{15738377-5FF2-4586-BB5C-65BAF20296F6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Нуклеиновые кислоты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BF726B6-94F4-4A11-B2D6-366E36CA6A34}" type="parTrans" cxnId="{2B37E032-7AFD-430D-96DA-D7C5F7D0E727}">
      <dgm:prSet/>
      <dgm:spPr/>
      <dgm:t>
        <a:bodyPr/>
        <a:lstStyle/>
        <a:p>
          <a:endParaRPr lang="ru-RU"/>
        </a:p>
      </dgm:t>
    </dgm:pt>
    <dgm:pt modelId="{A1D900B4-35C3-4619-89F7-C0D440EF317E}" type="sibTrans" cxnId="{2B37E032-7AFD-430D-96DA-D7C5F7D0E727}">
      <dgm:prSet/>
      <dgm:spPr/>
      <dgm:t>
        <a:bodyPr/>
        <a:lstStyle/>
        <a:p>
          <a:endParaRPr lang="ru-RU"/>
        </a:p>
      </dgm:t>
    </dgm:pt>
    <dgm:pt modelId="{06A60826-CB02-44FC-9DE3-498E3934FC6F}">
      <dgm:prSet phldrT="[Текст]" phldr="1"/>
      <dgm:spPr/>
      <dgm:t>
        <a:bodyPr/>
        <a:lstStyle/>
        <a:p>
          <a:endParaRPr lang="ru-RU"/>
        </a:p>
      </dgm:t>
    </dgm:pt>
    <dgm:pt modelId="{44AA543E-0375-409C-B0AB-824A7536F0A7}" type="parTrans" cxnId="{E1A4569E-576A-4D26-907C-634FC59DBE42}">
      <dgm:prSet/>
      <dgm:spPr/>
      <dgm:t>
        <a:bodyPr/>
        <a:lstStyle/>
        <a:p>
          <a:endParaRPr lang="ru-RU"/>
        </a:p>
      </dgm:t>
    </dgm:pt>
    <dgm:pt modelId="{51DC35AB-C2C0-4A26-8999-68EF2853C7E1}" type="sibTrans" cxnId="{E1A4569E-576A-4D26-907C-634FC59DBE42}">
      <dgm:prSet/>
      <dgm:spPr/>
      <dgm:t>
        <a:bodyPr/>
        <a:lstStyle/>
        <a:p>
          <a:endParaRPr lang="ru-RU"/>
        </a:p>
      </dgm:t>
    </dgm:pt>
    <dgm:pt modelId="{3ECEC41D-544A-4680-81E6-5CC703B96351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АТФ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E2943F7-42E9-491F-BBF1-B8BB7AEC9183}" type="parTrans" cxnId="{26B2E41E-8E94-4B4E-8B8A-2AAF4928C0E1}">
      <dgm:prSet/>
      <dgm:spPr/>
      <dgm:t>
        <a:bodyPr/>
        <a:lstStyle/>
        <a:p>
          <a:endParaRPr lang="ru-RU"/>
        </a:p>
      </dgm:t>
    </dgm:pt>
    <dgm:pt modelId="{DE926B20-D90C-4264-883D-B47B013328C7}" type="sibTrans" cxnId="{26B2E41E-8E94-4B4E-8B8A-2AAF4928C0E1}">
      <dgm:prSet/>
      <dgm:spPr/>
      <dgm:t>
        <a:bodyPr/>
        <a:lstStyle/>
        <a:p>
          <a:endParaRPr lang="ru-RU"/>
        </a:p>
      </dgm:t>
    </dgm:pt>
    <dgm:pt modelId="{33A0373B-8C6C-492B-AC01-1E8D7116F6F9}" type="pres">
      <dgm:prSet presAssocID="{0029EA67-359E-40D0-A1AA-9936FDAB5E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AF893-2138-4779-AF65-C071B6AAB24C}" type="pres">
      <dgm:prSet presAssocID="{2984EA12-3F6C-42E2-9EAA-0BCBE78FA1EA}" presName="centerShape" presStyleLbl="node0" presStyleIdx="0" presStyleCnt="1" custScaleX="116329"/>
      <dgm:spPr/>
      <dgm:t>
        <a:bodyPr/>
        <a:lstStyle/>
        <a:p>
          <a:endParaRPr lang="ru-RU"/>
        </a:p>
      </dgm:t>
    </dgm:pt>
    <dgm:pt modelId="{D95100A9-C748-4D40-A6D4-27A438F25684}" type="pres">
      <dgm:prSet presAssocID="{429B537E-E594-41E9-AC22-6D34296BA69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4881F83-BE58-4062-A998-BB11E395379A}" type="pres">
      <dgm:prSet presAssocID="{429B537E-E594-41E9-AC22-6D34296BA69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643209B-5C9D-49C0-98C6-912BE55AB102}" type="pres">
      <dgm:prSet presAssocID="{BCB2D952-0B73-40B4-A7C6-721850DCF445}" presName="node" presStyleLbl="node1" presStyleIdx="0" presStyleCnt="5" custScaleX="123753" custScaleY="73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A083B-75D6-45AF-A3B4-449832E2935B}" type="pres">
      <dgm:prSet presAssocID="{C023D085-CE8E-4F19-AEBD-EAC75D6CCD4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C4CF773-3294-4E00-BD79-69636856BD7A}" type="pres">
      <dgm:prSet presAssocID="{C023D085-CE8E-4F19-AEBD-EAC75D6CCD4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E33FA8F-4721-4F2A-BD39-087ADC27A1F3}" type="pres">
      <dgm:prSet presAssocID="{EE918ADB-B834-4C22-A9F3-BCC6C550B9D2}" presName="node" presStyleLbl="node1" presStyleIdx="1" presStyleCnt="5" custScaleX="119899" custScaleY="7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CA1E-E48A-40CB-8184-21D2DE32DE2A}" type="pres">
      <dgm:prSet presAssocID="{8A4E53F2-0A48-4F85-AA3F-06F917F4AEEE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F1693BA-4E8D-4B5F-A489-2C79A392902C}" type="pres">
      <dgm:prSet presAssocID="{8A4E53F2-0A48-4F85-AA3F-06F917F4AEE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3DAC9CC-7829-4484-AB04-8D3D6AE3DF5E}" type="pres">
      <dgm:prSet presAssocID="{64074468-F2AE-4CC2-80C7-FD4A5A3F0B25}" presName="node" presStyleLbl="node1" presStyleIdx="2" presStyleCnt="5" custScaleX="139891" custScaleY="76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AD086-3A8D-4199-9719-BDC7642D00F8}" type="pres">
      <dgm:prSet presAssocID="{4BF726B6-94F4-4A11-B2D6-366E36CA6A3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82D5F52B-8FDF-454B-8BEE-0E1F271F7C0E}" type="pres">
      <dgm:prSet presAssocID="{4BF726B6-94F4-4A11-B2D6-366E36CA6A3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9A50125-0A43-464C-9241-F31483920CCD}" type="pres">
      <dgm:prSet presAssocID="{15738377-5FF2-4586-BB5C-65BAF20296F6}" presName="node" presStyleLbl="node1" presStyleIdx="3" presStyleCnt="5" custScaleX="147315" custScaleY="76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B697D-634F-4CCB-B62E-CE355B9723C4}" type="pres">
      <dgm:prSet presAssocID="{BE2943F7-42E9-491F-BBF1-B8BB7AEC918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9FF32DE-E51A-4B54-B603-F37058BFC156}" type="pres">
      <dgm:prSet presAssocID="{BE2943F7-42E9-491F-BBF1-B8BB7AEC918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6AD51C0-07A7-44FF-85A4-1E2989DC13E2}" type="pres">
      <dgm:prSet presAssocID="{3ECEC41D-544A-4680-81E6-5CC703B96351}" presName="node" presStyleLbl="node1" presStyleIdx="4" presStyleCnt="5" custScaleX="108127" custScaleY="8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2A0FD-053B-4C1A-B242-4335EA58B5C1}" type="presOf" srcId="{8A4E53F2-0A48-4F85-AA3F-06F917F4AEEE}" destId="{6F1693BA-4E8D-4B5F-A489-2C79A392902C}" srcOrd="1" destOrd="0" presId="urn:microsoft.com/office/officeart/2005/8/layout/radial5"/>
    <dgm:cxn modelId="{66688DA0-F537-4856-AB0D-86FDE6CDD2FE}" srcId="{0029EA67-359E-40D0-A1AA-9936FDAB5E23}" destId="{2984EA12-3F6C-42E2-9EAA-0BCBE78FA1EA}" srcOrd="0" destOrd="0" parTransId="{E3CA2F47-3C88-454A-8B8C-BF74E8808CB5}" sibTransId="{FCBD0C3B-9A9E-45C2-A5E4-DFCAB91AD8DE}"/>
    <dgm:cxn modelId="{8CDFEDE8-416E-492A-B70B-0D7202209F91}" type="presOf" srcId="{EE918ADB-B834-4C22-A9F3-BCC6C550B9D2}" destId="{1E33FA8F-4721-4F2A-BD39-087ADC27A1F3}" srcOrd="0" destOrd="0" presId="urn:microsoft.com/office/officeart/2005/8/layout/radial5"/>
    <dgm:cxn modelId="{C25BA9F4-6A8D-4617-BFA2-7CC75DF15EEF}" type="presOf" srcId="{4BF726B6-94F4-4A11-B2D6-366E36CA6A34}" destId="{82D5F52B-8FDF-454B-8BEE-0E1F271F7C0E}" srcOrd="1" destOrd="0" presId="urn:microsoft.com/office/officeart/2005/8/layout/radial5"/>
    <dgm:cxn modelId="{977D68D9-C148-4151-8C4F-24686CFAF6AA}" type="presOf" srcId="{2984EA12-3F6C-42E2-9EAA-0BCBE78FA1EA}" destId="{ECBAF893-2138-4779-AF65-C071B6AAB24C}" srcOrd="0" destOrd="0" presId="urn:microsoft.com/office/officeart/2005/8/layout/radial5"/>
    <dgm:cxn modelId="{2B37E032-7AFD-430D-96DA-D7C5F7D0E727}" srcId="{2984EA12-3F6C-42E2-9EAA-0BCBE78FA1EA}" destId="{15738377-5FF2-4586-BB5C-65BAF20296F6}" srcOrd="3" destOrd="0" parTransId="{4BF726B6-94F4-4A11-B2D6-366E36CA6A34}" sibTransId="{A1D900B4-35C3-4619-89F7-C0D440EF317E}"/>
    <dgm:cxn modelId="{E1A4569E-576A-4D26-907C-634FC59DBE42}" srcId="{0029EA67-359E-40D0-A1AA-9936FDAB5E23}" destId="{06A60826-CB02-44FC-9DE3-498E3934FC6F}" srcOrd="1" destOrd="0" parTransId="{44AA543E-0375-409C-B0AB-824A7536F0A7}" sibTransId="{51DC35AB-C2C0-4A26-8999-68EF2853C7E1}"/>
    <dgm:cxn modelId="{D6CC07B6-AF20-4829-96FD-9F6D93627376}" type="presOf" srcId="{BE2943F7-42E9-491F-BBF1-B8BB7AEC9183}" destId="{69FF32DE-E51A-4B54-B603-F37058BFC156}" srcOrd="1" destOrd="0" presId="urn:microsoft.com/office/officeart/2005/8/layout/radial5"/>
    <dgm:cxn modelId="{A0B3ECEB-EBB5-4E5B-96C2-CA7FB0F2F7EA}" srcId="{2984EA12-3F6C-42E2-9EAA-0BCBE78FA1EA}" destId="{BCB2D952-0B73-40B4-A7C6-721850DCF445}" srcOrd="0" destOrd="0" parTransId="{429B537E-E594-41E9-AC22-6D34296BA698}" sibTransId="{6A0B4871-D3C6-4FFF-AB46-1B89F1EC1239}"/>
    <dgm:cxn modelId="{1DEEFADD-59F0-452A-826B-969634184FEA}" type="presOf" srcId="{3ECEC41D-544A-4680-81E6-5CC703B96351}" destId="{46AD51C0-07A7-44FF-85A4-1E2989DC13E2}" srcOrd="0" destOrd="0" presId="urn:microsoft.com/office/officeart/2005/8/layout/radial5"/>
    <dgm:cxn modelId="{50FBC69A-1F35-4C64-92BB-A2921DD5784F}" type="presOf" srcId="{429B537E-E594-41E9-AC22-6D34296BA698}" destId="{34881F83-BE58-4062-A998-BB11E395379A}" srcOrd="1" destOrd="0" presId="urn:microsoft.com/office/officeart/2005/8/layout/radial5"/>
    <dgm:cxn modelId="{04CCF7C8-6191-4887-9094-8BA611575DF2}" type="presOf" srcId="{429B537E-E594-41E9-AC22-6D34296BA698}" destId="{D95100A9-C748-4D40-A6D4-27A438F25684}" srcOrd="0" destOrd="0" presId="urn:microsoft.com/office/officeart/2005/8/layout/radial5"/>
    <dgm:cxn modelId="{A7F7619F-C370-4095-8312-33ED8652AEF9}" type="presOf" srcId="{BE2943F7-42E9-491F-BBF1-B8BB7AEC9183}" destId="{43CB697D-634F-4CCB-B62E-CE355B9723C4}" srcOrd="0" destOrd="0" presId="urn:microsoft.com/office/officeart/2005/8/layout/radial5"/>
    <dgm:cxn modelId="{DA0F80DC-35C0-402F-8688-1B09AFF58461}" type="presOf" srcId="{64074468-F2AE-4CC2-80C7-FD4A5A3F0B25}" destId="{53DAC9CC-7829-4484-AB04-8D3D6AE3DF5E}" srcOrd="0" destOrd="0" presId="urn:microsoft.com/office/officeart/2005/8/layout/radial5"/>
    <dgm:cxn modelId="{2105C783-BF0B-49AB-9736-C2065E3BF2C1}" type="presOf" srcId="{C023D085-CE8E-4F19-AEBD-EAC75D6CCD4F}" destId="{EF8A083B-75D6-45AF-A3B4-449832E2935B}" srcOrd="0" destOrd="0" presId="urn:microsoft.com/office/officeart/2005/8/layout/radial5"/>
    <dgm:cxn modelId="{4F676092-F3BF-42DD-945D-D2D8804F7F8D}" srcId="{2984EA12-3F6C-42E2-9EAA-0BCBE78FA1EA}" destId="{EE918ADB-B834-4C22-A9F3-BCC6C550B9D2}" srcOrd="1" destOrd="0" parTransId="{C023D085-CE8E-4F19-AEBD-EAC75D6CCD4F}" sibTransId="{5F3B7BEA-F8DE-402B-9122-5C6152FA0BF7}"/>
    <dgm:cxn modelId="{CE5F4570-FC80-43DF-95B7-CAA42E90542D}" type="presOf" srcId="{BCB2D952-0B73-40B4-A7C6-721850DCF445}" destId="{5643209B-5C9D-49C0-98C6-912BE55AB102}" srcOrd="0" destOrd="0" presId="urn:microsoft.com/office/officeart/2005/8/layout/radial5"/>
    <dgm:cxn modelId="{78AE845E-641C-4685-9FD5-53F47B3380CF}" type="presOf" srcId="{C023D085-CE8E-4F19-AEBD-EAC75D6CCD4F}" destId="{AC4CF773-3294-4E00-BD79-69636856BD7A}" srcOrd="1" destOrd="0" presId="urn:microsoft.com/office/officeart/2005/8/layout/radial5"/>
    <dgm:cxn modelId="{4B318C77-B5D5-4E18-8F46-5257A01DF265}" type="presOf" srcId="{8A4E53F2-0A48-4F85-AA3F-06F917F4AEEE}" destId="{B8B1CA1E-E48A-40CB-8184-21D2DE32DE2A}" srcOrd="0" destOrd="0" presId="urn:microsoft.com/office/officeart/2005/8/layout/radial5"/>
    <dgm:cxn modelId="{AFD672C6-3BA2-4740-9F6F-3680B60D5D7F}" type="presOf" srcId="{15738377-5FF2-4586-BB5C-65BAF20296F6}" destId="{89A50125-0A43-464C-9241-F31483920CCD}" srcOrd="0" destOrd="0" presId="urn:microsoft.com/office/officeart/2005/8/layout/radial5"/>
    <dgm:cxn modelId="{62388F96-58F5-432C-8ACF-ADA5D454281A}" type="presOf" srcId="{4BF726B6-94F4-4A11-B2D6-366E36CA6A34}" destId="{9A7AD086-3A8D-4199-9719-BDC7642D00F8}" srcOrd="0" destOrd="0" presId="urn:microsoft.com/office/officeart/2005/8/layout/radial5"/>
    <dgm:cxn modelId="{B37ACA26-D903-420F-B4E8-60B138B4044E}" srcId="{2984EA12-3F6C-42E2-9EAA-0BCBE78FA1EA}" destId="{64074468-F2AE-4CC2-80C7-FD4A5A3F0B25}" srcOrd="2" destOrd="0" parTransId="{8A4E53F2-0A48-4F85-AA3F-06F917F4AEEE}" sibTransId="{EBBDD97A-1258-4BE6-8DBB-140EAA18680C}"/>
    <dgm:cxn modelId="{70F046AB-E29F-48CF-A1AA-1B77E0E8EEE2}" type="presOf" srcId="{0029EA67-359E-40D0-A1AA-9936FDAB5E23}" destId="{33A0373B-8C6C-492B-AC01-1E8D7116F6F9}" srcOrd="0" destOrd="0" presId="urn:microsoft.com/office/officeart/2005/8/layout/radial5"/>
    <dgm:cxn modelId="{26B2E41E-8E94-4B4E-8B8A-2AAF4928C0E1}" srcId="{2984EA12-3F6C-42E2-9EAA-0BCBE78FA1EA}" destId="{3ECEC41D-544A-4680-81E6-5CC703B96351}" srcOrd="4" destOrd="0" parTransId="{BE2943F7-42E9-491F-BBF1-B8BB7AEC9183}" sibTransId="{DE926B20-D90C-4264-883D-B47B013328C7}"/>
    <dgm:cxn modelId="{576BEA83-4124-4D62-A9AE-F53A17DA01C4}" type="presParOf" srcId="{33A0373B-8C6C-492B-AC01-1E8D7116F6F9}" destId="{ECBAF893-2138-4779-AF65-C071B6AAB24C}" srcOrd="0" destOrd="0" presId="urn:microsoft.com/office/officeart/2005/8/layout/radial5"/>
    <dgm:cxn modelId="{C8E95BAE-41B0-4F88-B392-D3B6BA228F6D}" type="presParOf" srcId="{33A0373B-8C6C-492B-AC01-1E8D7116F6F9}" destId="{D95100A9-C748-4D40-A6D4-27A438F25684}" srcOrd="1" destOrd="0" presId="urn:microsoft.com/office/officeart/2005/8/layout/radial5"/>
    <dgm:cxn modelId="{3E02B6F6-EFD6-4FA6-ABDC-2423A7CF3954}" type="presParOf" srcId="{D95100A9-C748-4D40-A6D4-27A438F25684}" destId="{34881F83-BE58-4062-A998-BB11E395379A}" srcOrd="0" destOrd="0" presId="urn:microsoft.com/office/officeart/2005/8/layout/radial5"/>
    <dgm:cxn modelId="{5DA7CC92-9E47-4400-A7A4-0DEFAF12CB5B}" type="presParOf" srcId="{33A0373B-8C6C-492B-AC01-1E8D7116F6F9}" destId="{5643209B-5C9D-49C0-98C6-912BE55AB102}" srcOrd="2" destOrd="0" presId="urn:microsoft.com/office/officeart/2005/8/layout/radial5"/>
    <dgm:cxn modelId="{E965B1CF-98ED-4C53-BCFD-82D77CD87ED7}" type="presParOf" srcId="{33A0373B-8C6C-492B-AC01-1E8D7116F6F9}" destId="{EF8A083B-75D6-45AF-A3B4-449832E2935B}" srcOrd="3" destOrd="0" presId="urn:microsoft.com/office/officeart/2005/8/layout/radial5"/>
    <dgm:cxn modelId="{D585A418-5557-4A0A-8173-79BF34961761}" type="presParOf" srcId="{EF8A083B-75D6-45AF-A3B4-449832E2935B}" destId="{AC4CF773-3294-4E00-BD79-69636856BD7A}" srcOrd="0" destOrd="0" presId="urn:microsoft.com/office/officeart/2005/8/layout/radial5"/>
    <dgm:cxn modelId="{5E837CAC-8564-4612-AF6F-6927EDFC6F3E}" type="presParOf" srcId="{33A0373B-8C6C-492B-AC01-1E8D7116F6F9}" destId="{1E33FA8F-4721-4F2A-BD39-087ADC27A1F3}" srcOrd="4" destOrd="0" presId="urn:microsoft.com/office/officeart/2005/8/layout/radial5"/>
    <dgm:cxn modelId="{9811A640-E913-4CA9-BFA4-B366E65047A7}" type="presParOf" srcId="{33A0373B-8C6C-492B-AC01-1E8D7116F6F9}" destId="{B8B1CA1E-E48A-40CB-8184-21D2DE32DE2A}" srcOrd="5" destOrd="0" presId="urn:microsoft.com/office/officeart/2005/8/layout/radial5"/>
    <dgm:cxn modelId="{81029587-7498-4C3B-8F3D-CF9F3A884063}" type="presParOf" srcId="{B8B1CA1E-E48A-40CB-8184-21D2DE32DE2A}" destId="{6F1693BA-4E8D-4B5F-A489-2C79A392902C}" srcOrd="0" destOrd="0" presId="urn:microsoft.com/office/officeart/2005/8/layout/radial5"/>
    <dgm:cxn modelId="{93B26A24-6E1C-48C0-B67D-69F4BD18827C}" type="presParOf" srcId="{33A0373B-8C6C-492B-AC01-1E8D7116F6F9}" destId="{53DAC9CC-7829-4484-AB04-8D3D6AE3DF5E}" srcOrd="6" destOrd="0" presId="urn:microsoft.com/office/officeart/2005/8/layout/radial5"/>
    <dgm:cxn modelId="{388C0B39-9C3B-42FE-AC28-7C89125CC087}" type="presParOf" srcId="{33A0373B-8C6C-492B-AC01-1E8D7116F6F9}" destId="{9A7AD086-3A8D-4199-9719-BDC7642D00F8}" srcOrd="7" destOrd="0" presId="urn:microsoft.com/office/officeart/2005/8/layout/radial5"/>
    <dgm:cxn modelId="{FFAFB4F2-6971-4D8F-8937-B8BC73D812BE}" type="presParOf" srcId="{9A7AD086-3A8D-4199-9719-BDC7642D00F8}" destId="{82D5F52B-8FDF-454B-8BEE-0E1F271F7C0E}" srcOrd="0" destOrd="0" presId="urn:microsoft.com/office/officeart/2005/8/layout/radial5"/>
    <dgm:cxn modelId="{7D772471-7C71-47FA-842E-4F4A074960D0}" type="presParOf" srcId="{33A0373B-8C6C-492B-AC01-1E8D7116F6F9}" destId="{89A50125-0A43-464C-9241-F31483920CCD}" srcOrd="8" destOrd="0" presId="urn:microsoft.com/office/officeart/2005/8/layout/radial5"/>
    <dgm:cxn modelId="{96F92249-05D1-49DC-8414-3172C9D3BDFC}" type="presParOf" srcId="{33A0373B-8C6C-492B-AC01-1E8D7116F6F9}" destId="{43CB697D-634F-4CCB-B62E-CE355B9723C4}" srcOrd="9" destOrd="0" presId="urn:microsoft.com/office/officeart/2005/8/layout/radial5"/>
    <dgm:cxn modelId="{B4CE8CA1-067B-465A-ABFA-95EF13DBC4C2}" type="presParOf" srcId="{43CB697D-634F-4CCB-B62E-CE355B9723C4}" destId="{69FF32DE-E51A-4B54-B603-F37058BFC156}" srcOrd="0" destOrd="0" presId="urn:microsoft.com/office/officeart/2005/8/layout/radial5"/>
    <dgm:cxn modelId="{FAF86F70-0C59-422C-9AB8-0D0D8C47364F}" type="presParOf" srcId="{33A0373B-8C6C-492B-AC01-1E8D7116F6F9}" destId="{46AD51C0-07A7-44FF-85A4-1E2989DC13E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AF893-2138-4779-AF65-C071B6AAB24C}">
      <dsp:nvSpPr>
        <dsp:cNvPr id="0" name=""/>
        <dsp:cNvSpPr/>
      </dsp:nvSpPr>
      <dsp:spPr>
        <a:xfrm>
          <a:off x="3386530" y="2703569"/>
          <a:ext cx="2256753" cy="1939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Органические вещества клетки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17024" y="2987672"/>
        <a:ext cx="1595765" cy="1371768"/>
      </dsp:txXfrm>
    </dsp:sp>
    <dsp:sp modelId="{D95100A9-C748-4D40-A6D4-27A438F25684}">
      <dsp:nvSpPr>
        <dsp:cNvPr id="0" name=""/>
        <dsp:cNvSpPr/>
      </dsp:nvSpPr>
      <dsp:spPr>
        <a:xfrm rot="16200000">
          <a:off x="4241693" y="1873741"/>
          <a:ext cx="546426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323657" y="2087623"/>
        <a:ext cx="382498" cy="395755"/>
      </dsp:txXfrm>
    </dsp:sp>
    <dsp:sp modelId="{5643209B-5C9D-49C0-98C6-912BE55AB102}">
      <dsp:nvSpPr>
        <dsp:cNvPr id="0" name=""/>
        <dsp:cNvSpPr/>
      </dsp:nvSpPr>
      <dsp:spPr>
        <a:xfrm>
          <a:off x="3314518" y="246015"/>
          <a:ext cx="2400776" cy="14265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белки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666104" y="454930"/>
        <a:ext cx="1697604" cy="1008730"/>
      </dsp:txXfrm>
    </dsp:sp>
    <dsp:sp modelId="{EF8A083B-75D6-45AF-A3B4-449832E2935B}">
      <dsp:nvSpPr>
        <dsp:cNvPr id="0" name=""/>
        <dsp:cNvSpPr/>
      </dsp:nvSpPr>
      <dsp:spPr>
        <a:xfrm rot="20520000">
          <a:off x="5672019" y="2923210"/>
          <a:ext cx="274414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74034" y="3067848"/>
        <a:ext cx="192090" cy="395755"/>
      </dsp:txXfrm>
    </dsp:sp>
    <dsp:sp modelId="{1E33FA8F-4721-4F2A-BD39-087ADC27A1F3}">
      <dsp:nvSpPr>
        <dsp:cNvPr id="0" name=""/>
        <dsp:cNvSpPr/>
      </dsp:nvSpPr>
      <dsp:spPr>
        <a:xfrm>
          <a:off x="5933316" y="2102560"/>
          <a:ext cx="2326010" cy="1464486"/>
        </a:xfrm>
        <a:prstGeom prst="ellipse">
          <a:avLst/>
        </a:prstGeom>
        <a:gradFill rotWithShape="0">
          <a:gsLst>
            <a:gs pos="0">
              <a:schemeClr val="accent2">
                <a:hueOff val="2967903"/>
                <a:satOff val="-19430"/>
                <a:lumOff val="4264"/>
                <a:alphaOff val="0"/>
                <a:tint val="73000"/>
                <a:satMod val="150000"/>
              </a:schemeClr>
            </a:gs>
            <a:gs pos="25000">
              <a:schemeClr val="accent2">
                <a:hueOff val="2967903"/>
                <a:satOff val="-19430"/>
                <a:lumOff val="4264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967903"/>
                <a:satOff val="-19430"/>
                <a:lumOff val="4264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967903"/>
                <a:satOff val="-19430"/>
                <a:lumOff val="4264"/>
                <a:alphaOff val="0"/>
                <a:shade val="57000"/>
                <a:satMod val="120000"/>
              </a:schemeClr>
            </a:gs>
            <a:gs pos="80000">
              <a:schemeClr val="accent2">
                <a:hueOff val="2967903"/>
                <a:satOff val="-19430"/>
                <a:lumOff val="4264"/>
                <a:alphaOff val="0"/>
                <a:shade val="56000"/>
                <a:satMod val="145000"/>
              </a:schemeClr>
            </a:gs>
            <a:gs pos="88000">
              <a:schemeClr val="accent2">
                <a:hueOff val="2967903"/>
                <a:satOff val="-19430"/>
                <a:lumOff val="4264"/>
                <a:alphaOff val="0"/>
                <a:shade val="63000"/>
                <a:satMod val="160000"/>
              </a:schemeClr>
            </a:gs>
            <a:gs pos="100000">
              <a:schemeClr val="accent2">
                <a:hueOff val="2967903"/>
                <a:satOff val="-19430"/>
                <a:lumOff val="426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2967903"/>
              <a:satOff val="-19430"/>
              <a:lumOff val="426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липиды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273952" y="2317029"/>
        <a:ext cx="1644738" cy="1035548"/>
      </dsp:txXfrm>
    </dsp:sp>
    <dsp:sp modelId="{B8B1CA1E-E48A-40CB-8184-21D2DE32DE2A}">
      <dsp:nvSpPr>
        <dsp:cNvPr id="0" name=""/>
        <dsp:cNvSpPr/>
      </dsp:nvSpPr>
      <dsp:spPr>
        <a:xfrm rot="3240000">
          <a:off x="5129593" y="4497805"/>
          <a:ext cx="447551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157266" y="4575412"/>
        <a:ext cx="313286" cy="395755"/>
      </dsp:txXfrm>
    </dsp:sp>
    <dsp:sp modelId="{53DAC9CC-7829-4484-AB04-8D3D6AE3DF5E}">
      <dsp:nvSpPr>
        <dsp:cNvPr id="0" name=""/>
        <dsp:cNvSpPr/>
      </dsp:nvSpPr>
      <dsp:spPr>
        <a:xfrm>
          <a:off x="4753383" y="5126894"/>
          <a:ext cx="2713849" cy="1485089"/>
        </a:xfrm>
        <a:prstGeom prst="ellipse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углеводы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150817" y="5344380"/>
        <a:ext cx="1918981" cy="1050117"/>
      </dsp:txXfrm>
    </dsp:sp>
    <dsp:sp modelId="{9A7AD086-3A8D-4199-9719-BDC7642D00F8}">
      <dsp:nvSpPr>
        <dsp:cNvPr id="0" name=""/>
        <dsp:cNvSpPr/>
      </dsp:nvSpPr>
      <dsp:spPr>
        <a:xfrm rot="7560000">
          <a:off x="3455846" y="4495539"/>
          <a:ext cx="444489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3561709" y="4573517"/>
        <a:ext cx="311142" cy="395755"/>
      </dsp:txXfrm>
    </dsp:sp>
    <dsp:sp modelId="{89A50125-0A43-464C-9241-F31483920CCD}">
      <dsp:nvSpPr>
        <dsp:cNvPr id="0" name=""/>
        <dsp:cNvSpPr/>
      </dsp:nvSpPr>
      <dsp:spPr>
        <a:xfrm>
          <a:off x="1490567" y="5126894"/>
          <a:ext cx="2857873" cy="1485089"/>
        </a:xfrm>
        <a:prstGeom prst="ellipse">
          <a:avLst/>
        </a:prstGeom>
        <a:gradFill rotWithShape="0">
          <a:gsLst>
            <a:gs pos="0">
              <a:schemeClr val="accent2">
                <a:hueOff val="8903710"/>
                <a:satOff val="-58291"/>
                <a:lumOff val="12792"/>
                <a:alphaOff val="0"/>
                <a:tint val="73000"/>
                <a:satMod val="150000"/>
              </a:schemeClr>
            </a:gs>
            <a:gs pos="25000">
              <a:schemeClr val="accent2">
                <a:hueOff val="8903710"/>
                <a:satOff val="-58291"/>
                <a:lumOff val="1279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8903710"/>
                <a:satOff val="-58291"/>
                <a:lumOff val="1279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8903710"/>
                <a:satOff val="-58291"/>
                <a:lumOff val="12792"/>
                <a:alphaOff val="0"/>
                <a:shade val="57000"/>
                <a:satMod val="120000"/>
              </a:schemeClr>
            </a:gs>
            <a:gs pos="80000">
              <a:schemeClr val="accent2">
                <a:hueOff val="8903710"/>
                <a:satOff val="-58291"/>
                <a:lumOff val="12792"/>
                <a:alphaOff val="0"/>
                <a:shade val="56000"/>
                <a:satMod val="145000"/>
              </a:schemeClr>
            </a:gs>
            <a:gs pos="88000">
              <a:schemeClr val="accent2">
                <a:hueOff val="8903710"/>
                <a:satOff val="-58291"/>
                <a:lumOff val="12792"/>
                <a:alphaOff val="0"/>
                <a:shade val="63000"/>
                <a:satMod val="160000"/>
              </a:schemeClr>
            </a:gs>
            <a:gs pos="100000">
              <a:schemeClr val="accent2">
                <a:hueOff val="8903710"/>
                <a:satOff val="-58291"/>
                <a:lumOff val="1279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8903710"/>
              <a:satOff val="-58291"/>
              <a:lumOff val="1279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Нуклеиновые кислоты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09093" y="5344380"/>
        <a:ext cx="2020821" cy="1050117"/>
      </dsp:txXfrm>
    </dsp:sp>
    <dsp:sp modelId="{43CB697D-634F-4CCB-B62E-CE355B9723C4}">
      <dsp:nvSpPr>
        <dsp:cNvPr id="0" name=""/>
        <dsp:cNvSpPr/>
      </dsp:nvSpPr>
      <dsp:spPr>
        <a:xfrm rot="11880000">
          <a:off x="3031607" y="2912526"/>
          <a:ext cx="312195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3122973" y="3058915"/>
        <a:ext cx="218537" cy="395755"/>
      </dsp:txXfrm>
    </dsp:sp>
    <dsp:sp modelId="{46AD51C0-07A7-44FF-85A4-1E2989DC13E2}">
      <dsp:nvSpPr>
        <dsp:cNvPr id="0" name=""/>
        <dsp:cNvSpPr/>
      </dsp:nvSpPr>
      <dsp:spPr>
        <a:xfrm>
          <a:off x="884673" y="2030558"/>
          <a:ext cx="2097636" cy="1608491"/>
        </a:xfrm>
        <a:prstGeom prst="ellipse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АТФ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191865" y="2266116"/>
        <a:ext cx="1483252" cy="113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6FE619-DE3B-4409-9286-B77D758A96CB}" type="datetimeFigureOut">
              <a:rPr lang="ru-RU" smtClean="0"/>
              <a:t>04.11.2011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3A5481-C362-4564-A5CB-0F1D9E25EB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01208"/>
            <a:ext cx="8496944" cy="1725176"/>
          </a:xfrm>
        </p:spPr>
        <p:txBody>
          <a:bodyPr>
            <a:noAutofit/>
          </a:bodyPr>
          <a:lstStyle/>
          <a:p>
            <a:r>
              <a:rPr lang="ru-RU" sz="5000" dirty="0" smtClean="0"/>
              <a:t>Органические вещества клетки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89318"/>
            <a:ext cx="2198733" cy="444476"/>
          </a:xfrm>
        </p:spPr>
        <p:txBody>
          <a:bodyPr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1</a:t>
            </a:r>
            <a:endParaRPr lang="ru-RU" sz="11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(Липиды / углеводы / белки)</a:t>
            </a:r>
          </a:p>
        </p:txBody>
      </p:sp>
      <p:pic>
        <p:nvPicPr>
          <p:cNvPr id="7" name="Рисунок 6" descr="atp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229">
            <a:off x="395536" y="764704"/>
            <a:ext cx="2823166" cy="1648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Рисунок 7" descr="bel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21508">
            <a:off x="5292080" y="980728"/>
            <a:ext cx="3568539" cy="1656184"/>
          </a:xfrm>
          <a:prstGeom prst="rect">
            <a:avLst/>
          </a:prstGeom>
        </p:spPr>
      </p:pic>
      <p:pic>
        <p:nvPicPr>
          <p:cNvPr id="9" name="Рисунок 8" descr="DN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26219">
            <a:off x="507388" y="3513683"/>
            <a:ext cx="2387987" cy="1656184"/>
          </a:xfrm>
          <a:prstGeom prst="rect">
            <a:avLst/>
          </a:prstGeom>
        </p:spPr>
      </p:pic>
      <p:pic>
        <p:nvPicPr>
          <p:cNvPr id="10" name="Рисунок 9" descr="molekul-glukos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176">
            <a:off x="5951494" y="3179346"/>
            <a:ext cx="1839907" cy="2060848"/>
          </a:xfrm>
          <a:prstGeom prst="rect">
            <a:avLst/>
          </a:prstGeom>
        </p:spPr>
      </p:pic>
      <p:pic>
        <p:nvPicPr>
          <p:cNvPr id="11" name="Рисунок 10" descr="фосфолипид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18761" r="44066" b="9389"/>
          <a:stretch>
            <a:fillRect/>
          </a:stretch>
        </p:blipFill>
        <p:spPr>
          <a:xfrm>
            <a:off x="3347864" y="1988840"/>
            <a:ext cx="172819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Полисахариды 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Крахмал</a:t>
            </a:r>
          </a:p>
          <a:p>
            <a:endParaRPr lang="ru-RU" dirty="0" smtClean="0"/>
          </a:p>
          <a:p>
            <a:r>
              <a:rPr lang="ru-RU" dirty="0"/>
              <a:t>Целлюлоза</a:t>
            </a:r>
          </a:p>
          <a:p>
            <a:endParaRPr lang="ru-RU" dirty="0" smtClean="0"/>
          </a:p>
          <a:p>
            <a:r>
              <a:rPr lang="ru-RU" dirty="0"/>
              <a:t>Гликоген</a:t>
            </a:r>
          </a:p>
          <a:p>
            <a:endParaRPr lang="ru-RU" dirty="0" smtClean="0"/>
          </a:p>
          <a:p>
            <a:r>
              <a:rPr lang="ru-RU" dirty="0" smtClean="0"/>
              <a:t>Хитин </a:t>
            </a:r>
          </a:p>
          <a:p>
            <a:endParaRPr lang="ru-RU" dirty="0"/>
          </a:p>
          <a:p>
            <a:r>
              <a:rPr lang="ru-RU" dirty="0" smtClean="0"/>
              <a:t>Муреин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92080" y="1762743"/>
            <a:ext cx="2674640" cy="353846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Растения</a:t>
            </a:r>
          </a:p>
          <a:p>
            <a:endParaRPr lang="ru-RU" dirty="0" smtClean="0"/>
          </a:p>
          <a:p>
            <a:r>
              <a:rPr lang="ru-RU" dirty="0" smtClean="0"/>
              <a:t>Животные</a:t>
            </a:r>
          </a:p>
          <a:p>
            <a:endParaRPr lang="ru-RU" dirty="0" smtClean="0"/>
          </a:p>
          <a:p>
            <a:r>
              <a:rPr lang="ru-RU" dirty="0" smtClean="0"/>
              <a:t>Грибы</a:t>
            </a:r>
          </a:p>
          <a:p>
            <a:endParaRPr lang="ru-RU" dirty="0"/>
          </a:p>
          <a:p>
            <a:r>
              <a:rPr lang="ru-RU" dirty="0" smtClean="0"/>
              <a:t>Бактерии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27784" y="1762743"/>
            <a:ext cx="2696074" cy="57606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91610" y="2420888"/>
            <a:ext cx="2232248" cy="28803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27784" y="3351956"/>
            <a:ext cx="2664296" cy="360039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63079" y="4149080"/>
            <a:ext cx="3160779" cy="50405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332314" y="5013176"/>
            <a:ext cx="2991544" cy="57606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Строение углеводов</a:t>
            </a:r>
            <a:endParaRPr lang="ru-RU" sz="60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18383" y="373724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4447" y="358484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0511" y="3453677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92551" y="3197289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409904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15541" y="4313312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69833" y="4299315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13645" y="4273217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24799" y="4192014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36767" y="3070785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80579" y="315374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79912" y="427010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42319" y="388964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90591" y="282284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63" y="409904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52925" y="5618312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16819" y="560147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90515" y="5445224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48670" y="5324263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26630" y="504224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67944" y="4748199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95858" y="560147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6927" y="4101615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28989" y="3161184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52925" y="2025757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104515" y="2194925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60229" y="2382416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66255" y="1618861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3528" y="4160912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02085" y="328937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195858" y="1806352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97496" y="4299315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71464" y="455813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778291" y="4846170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198033" y="5157192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627784" y="5523993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078018" y="5824059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51240" y="6261448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67944" y="6177540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526023" y="6099380"/>
            <a:ext cx="576064" cy="576064"/>
          </a:xfrm>
          <a:prstGeom prst="ellipse">
            <a:avLst/>
          </a:prstGeom>
          <a:gradFill flip="none" rotWithShape="1">
            <a:gsLst>
              <a:gs pos="73000">
                <a:srgbClr val="7030A0"/>
              </a:gs>
              <a:gs pos="0">
                <a:srgbClr val="FF0000"/>
              </a:gs>
              <a:gs pos="88000">
                <a:srgbClr val="C0000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358006" y="2194925"/>
            <a:ext cx="14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ГЛЮКОЗА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15873" y="4949536"/>
            <a:ext cx="183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6048" y="5459663"/>
            <a:ext cx="17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ЦЕЛЛЮЛОЗА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7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углеводов</a:t>
            </a:r>
            <a:endParaRPr lang="ru-RU" sz="54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28092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u="sng" dirty="0" smtClean="0">
                <a:solidFill>
                  <a:srgbClr val="FFC000"/>
                </a:solidFill>
              </a:rPr>
              <a:t>Энергетическая</a:t>
            </a:r>
            <a:r>
              <a:rPr lang="ru-RU" sz="2400" dirty="0" smtClean="0">
                <a:solidFill>
                  <a:srgbClr val="FFC000"/>
                </a:solidFill>
              </a:rPr>
              <a:t>: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расщеплении 1 г углеводов выделяется 17,6 кДж.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b="1" u="sng" dirty="0" smtClean="0">
                <a:solidFill>
                  <a:srgbClr val="FFC000"/>
                </a:solidFill>
                <a:ea typeface="Calibri"/>
                <a:cs typeface="Times New Roman"/>
              </a:rPr>
              <a:t>Структурная</a:t>
            </a:r>
            <a:r>
              <a:rPr lang="ru-RU" sz="2400" dirty="0" smtClean="0">
                <a:solidFill>
                  <a:srgbClr val="FFC000"/>
                </a:solidFill>
                <a:ea typeface="Calibri"/>
                <a:cs typeface="Times New Roman"/>
              </a:rPr>
              <a:t>:</a:t>
            </a:r>
            <a:r>
              <a:rPr lang="ru-RU" sz="2400" dirty="0" smtClean="0">
                <a:solidFill>
                  <a:prstClr val="white"/>
                </a:solidFill>
                <a:ea typeface="Calibri"/>
                <a:cs typeface="Times New Roman"/>
              </a:rPr>
              <a:t> 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целлюлозы состоит клеточная стенка растений, из муреина — клеточная стенка бактерий,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из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хитина — клеточная стенка грибов и покровы членистоногих.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b="1" u="sng" dirty="0" smtClean="0">
                <a:solidFill>
                  <a:srgbClr val="FFC000"/>
                </a:solidFill>
                <a:ea typeface="Calibri"/>
                <a:cs typeface="Times New Roman"/>
              </a:rPr>
              <a:t>Запасающая</a:t>
            </a:r>
            <a:r>
              <a:rPr lang="ru-RU" sz="2400" dirty="0" smtClean="0">
                <a:solidFill>
                  <a:srgbClr val="FFC000"/>
                </a:solidFill>
                <a:ea typeface="Calibri"/>
                <a:cs typeface="Times New Roman"/>
              </a:rPr>
              <a:t>:</a:t>
            </a:r>
            <a:r>
              <a:rPr lang="ru-RU" sz="2400" dirty="0" smtClean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езервным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углеводом у животных и грибов является гликоген, у растений — крахмал, инулин.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b="1" u="sng" dirty="0" smtClean="0">
                <a:solidFill>
                  <a:srgbClr val="FFC000"/>
                </a:solidFill>
                <a:ea typeface="Calibri"/>
                <a:cs typeface="Times New Roman"/>
              </a:rPr>
              <a:t>Защитная</a:t>
            </a:r>
            <a:r>
              <a:rPr lang="ru-RU" sz="2400" dirty="0" smtClean="0">
                <a:solidFill>
                  <a:srgbClr val="FFC000"/>
                </a:solidFill>
                <a:ea typeface="Calibri"/>
                <a:cs typeface="Times New Roman"/>
              </a:rPr>
              <a:t>:</a:t>
            </a:r>
            <a:r>
              <a:rPr lang="ru-RU" sz="2400" dirty="0" smtClean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слизи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предохраняют кишечник, бронхи от механических повреждений. Гепарин предотвращает свертывание крови у животных и человека.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0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976664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Избыток  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углеводов, полученных с пищей и питьем, превращается в организме в </a:t>
            </a:r>
            <a:r>
              <a:rPr lang="ru-RU" sz="4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гликоген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накапливается 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печени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(содержание — до 20%) и </a:t>
            </a:r>
            <a: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мышцах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 4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%). </a:t>
            </a:r>
            <a:r>
              <a:rPr lang="ru-RU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Запасы</a:t>
            </a:r>
            <a:r>
              <a:rPr lang="ru-RU" sz="4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гликогена в организме человека составляют примерно </a:t>
            </a:r>
            <a:endParaRPr lang="ru-RU" sz="4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" indent="0">
              <a:buNone/>
            </a:pPr>
            <a:r>
              <a:rPr lang="ru-RU" sz="4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500 </a:t>
            </a:r>
            <a:r>
              <a:rPr lang="ru-RU" sz="4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г</a:t>
            </a:r>
            <a:r>
              <a:rPr lang="ru-RU" sz="4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и без поступления</a:t>
            </a:r>
            <a:r>
              <a:rPr lang="ru-RU" sz="4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углеводов</a:t>
            </a:r>
          </a:p>
          <a:p>
            <a:pPr marL="36576" indent="0">
              <a:buNone/>
            </a:pPr>
            <a:r>
              <a:rPr lang="ru-RU" sz="4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истощаются примерно за 12-18 </a:t>
            </a:r>
            <a:r>
              <a:rPr lang="ru-RU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ч.</a:t>
            </a:r>
            <a:endParaRPr lang="ru-RU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9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недостаточном поступлении с </a:t>
            </a:r>
            <a:r>
              <a:rPr lang="ru-RU" sz="44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пищей углеводов,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 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способен синтезировать углеводы из жиров и белков.</a:t>
            </a:r>
          </a:p>
        </p:txBody>
      </p:sp>
    </p:spTree>
    <p:extLst>
      <p:ext uri="{BB962C8B-B14F-4D97-AF65-F5344CB8AC3E}">
        <p14:creationId xmlns:p14="http://schemas.microsoft.com/office/powerpoint/2010/main" val="34900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</a:t>
            </a:r>
            <a:endParaRPr lang="ru-RU" b="1" dirty="0">
              <a:solidFill>
                <a:srgbClr val="BFE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(протеи́ны, 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полипепти́ды)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высокомолекулярные органические вещества, состоящие из соединённых в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цепочку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пептидной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связью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аминокислот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1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56"/>
            <a:ext cx="7467600" cy="808856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Полипептидная цепь</a:t>
            </a:r>
            <a:endParaRPr lang="ru-RU" b="1" u="sng" dirty="0">
              <a:solidFill>
                <a:srgbClr val="BFE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344816" cy="4906337"/>
          </a:xfrm>
        </p:spPr>
      </p:pic>
      <p:sp>
        <p:nvSpPr>
          <p:cNvPr id="3" name="Прямоугольник 2"/>
          <p:cNvSpPr/>
          <p:nvPr/>
        </p:nvSpPr>
        <p:spPr>
          <a:xfrm>
            <a:off x="1619672" y="58052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Состоит из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сотен и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даже тысяч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аминокислотных остатков - мономеров.</a:t>
            </a:r>
          </a:p>
        </p:txBody>
      </p:sp>
    </p:spTree>
    <p:extLst>
      <p:ext uri="{BB962C8B-B14F-4D97-AF65-F5344CB8AC3E}">
        <p14:creationId xmlns:p14="http://schemas.microsoft.com/office/powerpoint/2010/main" val="19774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Рибонуклеаза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фермент, расщепляющий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содержит </a:t>
            </a:r>
            <a:r>
              <a:rPr lang="ru-RU" sz="3600" b="1" dirty="0" smtClean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аминокислотных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остатка. </a:t>
            </a:r>
          </a:p>
          <a:p>
            <a:pPr marL="36576" indent="0">
              <a:buNone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Миоглобин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(белок мышц),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600" b="1" dirty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аминокислотных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остатков.</a:t>
            </a:r>
          </a:p>
          <a:p>
            <a:pPr marL="36576" indent="0">
              <a:buNone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Гемоглобин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dirty="0" smtClean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574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аминокислотных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остатка. </a:t>
            </a:r>
          </a:p>
          <a:p>
            <a:pPr marL="36576" indent="0">
              <a:buNone/>
            </a:pPr>
            <a:r>
              <a:rPr lang="el-GR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ϒ</a:t>
            </a: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Глобулин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(образует антитела) состоит из </a:t>
            </a:r>
            <a:r>
              <a:rPr lang="ru-RU" sz="3600" b="1" dirty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1250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аминокислот.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0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Аминокислоты (20 видов):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Заменимые </a:t>
            </a:r>
          </a:p>
          <a:p>
            <a:pPr algn="ctr"/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10видов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Могут синтезироваться в организме.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12770" y="1988840"/>
            <a:ext cx="37797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Незаменимые </a:t>
            </a:r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10видов</a:t>
            </a:r>
            <a:r>
              <a:rPr lang="ru-RU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i="1" dirty="0" smtClean="0"/>
              <a:t>Не могут синтезироваться в организме, должны поступать с пищей.</a:t>
            </a:r>
            <a:endParaRPr lang="ru-RU" sz="3200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23728" y="1268760"/>
            <a:ext cx="2304256" cy="792088"/>
          </a:xfrm>
          <a:prstGeom prst="straightConnector1">
            <a:avLst/>
          </a:prstGeom>
          <a:ln w="38100">
            <a:solidFill>
              <a:srgbClr val="BFE8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>
            <a:off x="4572000" y="1268760"/>
            <a:ext cx="2430625" cy="720080"/>
          </a:xfrm>
          <a:prstGeom prst="straightConnector1">
            <a:avLst/>
          </a:prstGeom>
          <a:ln w="38100">
            <a:solidFill>
              <a:srgbClr val="BFE8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17646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Аминокислота </a:t>
            </a:r>
            <a:endParaRPr lang="ru-RU" b="1" dirty="0">
              <a:solidFill>
                <a:srgbClr val="BFE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472608" cy="4299907"/>
          </a:xfrm>
          <a:noFill/>
        </p:spPr>
      </p:pic>
    </p:spTree>
    <p:extLst>
      <p:ext uri="{BB962C8B-B14F-4D97-AF65-F5344CB8AC3E}">
        <p14:creationId xmlns:p14="http://schemas.microsoft.com/office/powerpoint/2010/main" val="24739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9403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rgbClr val="BFE888"/>
                </a:solidFill>
              </a:rPr>
              <a:t>Для </a:t>
            </a:r>
            <a:r>
              <a:rPr lang="ru-RU" sz="2800" u="sng" dirty="0" smtClean="0">
                <a:solidFill>
                  <a:srgbClr val="BFE888"/>
                </a:solidFill>
              </a:rPr>
              <a:t>обозначения </a:t>
            </a:r>
            <a:r>
              <a:rPr lang="ru-RU" sz="2800" u="sng" dirty="0">
                <a:solidFill>
                  <a:srgbClr val="BFE888"/>
                </a:solidFill>
              </a:rPr>
              <a:t>аминокислот используется буквенное сокращение:</a:t>
            </a:r>
            <a:br>
              <a:rPr lang="ru-RU" sz="2800" u="sng" dirty="0">
                <a:solidFill>
                  <a:srgbClr val="BFE888"/>
                </a:solidFill>
              </a:rPr>
            </a:br>
            <a:endParaRPr lang="ru-RU" sz="2800" u="sng" dirty="0">
              <a:solidFill>
                <a:srgbClr val="BFE888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41309"/>
              </p:ext>
            </p:extLst>
          </p:nvPr>
        </p:nvGraphicFramePr>
        <p:xfrm>
          <a:off x="395536" y="1628800"/>
          <a:ext cx="4069869" cy="2938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1549589"/>
              </a:tblGrid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Глицин</a:t>
                      </a:r>
                      <a:endParaRPr lang="ru-RU" sz="2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Гли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Аланин</a:t>
                      </a:r>
                      <a:endParaRPr lang="ru-RU" sz="2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Ала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Валин</a:t>
                      </a:r>
                      <a:endParaRPr lang="ru-RU" sz="2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Вал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Изолейцин</a:t>
                      </a:r>
                      <a:endParaRPr lang="ru-RU" sz="2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Иле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Лейцин</a:t>
                      </a:r>
                      <a:endParaRPr lang="ru-RU" sz="2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Лей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Пролин</a:t>
                      </a:r>
                      <a:endParaRPr lang="ru-RU" sz="2000" b="0" u="non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Про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Серин</a:t>
                      </a:r>
                      <a:endParaRPr lang="ru-RU" sz="2000" b="0" u="non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Сер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Теонин</a:t>
                      </a:r>
                      <a:r>
                        <a:rPr lang="ru-RU" sz="2000" b="0" u="non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2000" b="0" u="non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Тре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Цистеин</a:t>
                      </a:r>
                      <a:endParaRPr lang="ru-RU" sz="2000" b="0" u="non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Цис</a:t>
                      </a:r>
                      <a:endParaRPr lang="ru-RU" sz="160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Метионин</a:t>
                      </a:r>
                      <a:endParaRPr lang="ru-RU" sz="2000" b="0" u="non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Мет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02915"/>
              </p:ext>
            </p:extLst>
          </p:nvPr>
        </p:nvGraphicFramePr>
        <p:xfrm>
          <a:off x="4788025" y="1628800"/>
          <a:ext cx="3960439" cy="2897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331"/>
                <a:gridCol w="96810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Аспарагиновая кислота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Асп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Аспарагин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Асн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Глутаминовая</a:t>
                      </a:r>
                      <a:r>
                        <a:rPr lang="ru-RU" sz="2000" b="0" u="none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кислота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Глу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Глутамин</a:t>
                      </a:r>
                      <a:r>
                        <a:rPr lang="ru-RU" sz="2000" b="0" u="none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Глн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Лизин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Лиз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Аргинин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Арг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8777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Гистидин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Гис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фенилаланин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фен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Тирозин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Тир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3883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Триптофан</a:t>
                      </a:r>
                      <a:endParaRPr lang="ru-RU" sz="2000" b="0" u="non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Три</a:t>
                      </a:r>
                      <a:endParaRPr lang="ru-RU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пептидной связи</a:t>
            </a:r>
            <a:endParaRPr lang="ru-RU" sz="4400" dirty="0">
              <a:solidFill>
                <a:srgbClr val="BFE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22029" cy="5116777"/>
          </a:xfrm>
        </p:spPr>
      </p:pic>
    </p:spTree>
    <p:extLst>
      <p:ext uri="{BB962C8B-B14F-4D97-AF65-F5344CB8AC3E}">
        <p14:creationId xmlns:p14="http://schemas.microsoft.com/office/powerpoint/2010/main" val="508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0821" b="3097"/>
          <a:stretch/>
        </p:blipFill>
        <p:spPr>
          <a:xfrm>
            <a:off x="76200" y="1589314"/>
            <a:ext cx="9025076" cy="4855029"/>
          </a:xfrm>
        </p:spPr>
      </p:pic>
      <p:sp>
        <p:nvSpPr>
          <p:cNvPr id="6" name="TextBox 5"/>
          <p:cNvSpPr txBox="1"/>
          <p:nvPr/>
        </p:nvSpPr>
        <p:spPr>
          <a:xfrm>
            <a:off x="4572000" y="186334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(глобула)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00972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Характерна для сложных белков, состоящих из нескольких полипептидных цепей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ОРГАНИЗАЦИЯ БЕЛКОВОЙ МОЛЕКУЛЫ</a:t>
            </a:r>
            <a:endParaRPr lang="ru-RU" sz="3200" b="1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8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BFE888"/>
                </a:solidFill>
              </a:rPr>
              <a:t>Свойства белков</a:t>
            </a:r>
            <a:endParaRPr lang="ru-RU" sz="5400" b="1" dirty="0">
              <a:solidFill>
                <a:srgbClr val="BFE88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85740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Денатурация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потеря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белками их естественных свойств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(гидрофильности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и др.) вследствие нарушения пространственной структуры их молекул.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67630"/>
            <a:ext cx="2985127" cy="2238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67631"/>
            <a:ext cx="2832547" cy="223884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203848" y="5733256"/>
            <a:ext cx="252028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486916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изменение внешних условий, например, нагревание или обработка белка кислотой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BFE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белков</a:t>
            </a:r>
            <a:endParaRPr lang="ru-RU" sz="6000" b="1" dirty="0">
              <a:solidFill>
                <a:srgbClr val="BFE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1256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руктурная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белки - незаменимый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строительный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материал для клеток.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6576" indent="0">
              <a:buNone/>
            </a:pP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белки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связывают и переносят с током крови многие соединения. Это прежде всего гемоглобин, переносящий кислород из легких к клеткам. </a:t>
            </a:r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6576" indent="0">
              <a:buNone/>
            </a:pP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Защитная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иммуноглобулины.</a:t>
            </a:r>
          </a:p>
          <a:p>
            <a:pPr marL="36576" indent="0">
              <a:buNone/>
            </a:pP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Регуляторную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функцию выполняют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белки-гормоны (инсулин, гормон роста)</a:t>
            </a:r>
          </a:p>
          <a:p>
            <a:pPr marL="36576" indent="0">
              <a:buNone/>
            </a:pP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Сократительная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белки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актин и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миозин.</a:t>
            </a:r>
          </a:p>
          <a:p>
            <a:pPr marL="36576" indent="0">
              <a:buNone/>
            </a:pP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Ферментативная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специфические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белки, входящие в состав всех клеток и тканей живых организмов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играют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роль биологических катализаторов.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Белки </a:t>
            </a:r>
            <a:r>
              <a:rPr lang="ru-RU" sz="4000" u="sng" dirty="0">
                <a:solidFill>
                  <a:srgbClr val="FFFF00"/>
                </a:solidFill>
              </a:rPr>
              <a:t>не могут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быть заменены какими-либо другими пищевыми веществами, так как синтез белка в организме возможен только из аминокислот.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67600" cy="1143000"/>
          </a:xfrm>
        </p:spPr>
        <p:txBody>
          <a:bodyPr/>
          <a:lstStyle/>
          <a:p>
            <a:r>
              <a:rPr lang="ru-RU" dirty="0" smtClean="0"/>
              <a:t>Мономеры и полимеры?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28184" y="551723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551723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92080" y="5373216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60032" y="5229200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5013176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1920" y="3140968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155679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4048" y="1268760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76256" y="263691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8064" y="299695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95936" y="191683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24128" y="2132856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28384" y="515719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68344" y="5373216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236296" y="551723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32240" y="551723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44208" y="587727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32240" y="6281936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72200" y="443711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12160" y="4725144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52120" y="5013176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567936" y="443711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316416" y="479715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39952" y="4941168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59832" y="5085184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19872" y="4797152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779912" y="4869160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39552" y="20608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МОНОМЕРЫ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47251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ПОЛИМЕР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Прямая со стрелкой 36"/>
          <p:cNvCxnSpPr>
            <a:stCxn id="34" idx="3"/>
          </p:cNvCxnSpPr>
          <p:nvPr/>
        </p:nvCxnSpPr>
        <p:spPr>
          <a:xfrm flipV="1">
            <a:off x="2987824" y="2204864"/>
            <a:ext cx="864096" cy="11759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2987824" y="2348880"/>
            <a:ext cx="792088" cy="7920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4" idx="3"/>
          </p:cNvCxnSpPr>
          <p:nvPr/>
        </p:nvCxnSpPr>
        <p:spPr>
          <a:xfrm>
            <a:off x="2987824" y="2322458"/>
            <a:ext cx="2088232" cy="89051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4" idx="3"/>
            <a:endCxn id="13" idx="2"/>
          </p:cNvCxnSpPr>
          <p:nvPr/>
        </p:nvCxnSpPr>
        <p:spPr>
          <a:xfrm flipV="1">
            <a:off x="2987824" y="1556792"/>
            <a:ext cx="2016224" cy="76566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732240" y="4221088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236296" y="4221088"/>
            <a:ext cx="576064" cy="576064"/>
          </a:xfrm>
          <a:prstGeom prst="ellipse">
            <a:avLst/>
          </a:prstGeom>
          <a:gradFill flip="none" rotWithShape="1">
            <a:gsLst>
              <a:gs pos="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79512" y="522920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МАКРОМОЛЕКУЛА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384376" cy="8823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липиды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448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5010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42210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ФОСФОЛИПИДЫ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4127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339752" y="1196752"/>
            <a:ext cx="1728192" cy="79208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951820" y="1952836"/>
            <a:ext cx="2232248" cy="72008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707904" y="2276872"/>
            <a:ext cx="3024336" cy="86409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20072" y="1124744"/>
            <a:ext cx="1656184" cy="43204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воск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8840"/>
            <a:ext cx="2346371" cy="1723054"/>
          </a:xfrm>
          <a:prstGeom prst="rect">
            <a:avLst/>
          </a:prstGeom>
        </p:spPr>
      </p:pic>
      <p:pic>
        <p:nvPicPr>
          <p:cNvPr id="23" name="Рисунок 22" descr="масл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221088"/>
            <a:ext cx="1872208" cy="1490763"/>
          </a:xfrm>
          <a:prstGeom prst="rect">
            <a:avLst/>
          </a:prstGeom>
        </p:spPr>
      </p:pic>
      <p:pic>
        <p:nvPicPr>
          <p:cNvPr id="24" name="Рисунок 23" descr="фосфолипиды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4941168"/>
            <a:ext cx="2736304" cy="1439044"/>
          </a:xfrm>
          <a:prstGeom prst="rect">
            <a:avLst/>
          </a:prstGeom>
        </p:spPr>
      </p:pic>
      <p:pic>
        <p:nvPicPr>
          <p:cNvPr id="28" name="Рисунок 27" descr="1(1230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37626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02" y="32048"/>
            <a:ext cx="5989578" cy="1143000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Строение липидов</a:t>
            </a:r>
            <a:endParaRPr lang="ru-RU" sz="54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0" y="1186031"/>
            <a:ext cx="2985776" cy="2421158"/>
          </a:xfrm>
        </p:spPr>
      </p:pic>
      <p:sp>
        <p:nvSpPr>
          <p:cNvPr id="5" name="TextBox 4"/>
          <p:cNvSpPr txBox="1"/>
          <p:nvPr/>
        </p:nvSpPr>
        <p:spPr>
          <a:xfrm>
            <a:off x="467544" y="389792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Триглицерид </a:t>
            </a:r>
          </a:p>
          <a:p>
            <a:r>
              <a:rPr lang="ru-RU" sz="2400" dirty="0" smtClean="0"/>
              <a:t>(глицерин </a:t>
            </a:r>
          </a:p>
          <a:p>
            <a:r>
              <a:rPr lang="ru-RU" sz="2400" dirty="0" smtClean="0"/>
              <a:t>+ высшие жирные кислоты)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3601" y="1186031"/>
            <a:ext cx="4237722" cy="3707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5013176"/>
            <a:ext cx="4428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Фосфолипид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(остаток фосфорной кислоты </a:t>
            </a:r>
          </a:p>
          <a:p>
            <a:r>
              <a:rPr lang="ru-RU" sz="2400" dirty="0" smtClean="0"/>
              <a:t>+ глицерин </a:t>
            </a:r>
          </a:p>
          <a:p>
            <a:r>
              <a:rPr lang="ru-RU" sz="2400" dirty="0" smtClean="0"/>
              <a:t>+  высшие жирные кислоты)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80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Функции липидов</a:t>
            </a:r>
            <a:endParaRPr lang="ru-RU" sz="54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Энергетическая: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1г = 38,9кДж энергии;</a:t>
            </a:r>
          </a:p>
          <a:p>
            <a:pPr marL="36576" indent="0">
              <a:buNone/>
            </a:pPr>
            <a:r>
              <a:rPr lang="ru-RU" sz="2800" b="1" u="sng" dirty="0" smtClean="0">
                <a:solidFill>
                  <a:srgbClr val="FFC000"/>
                </a:solidFill>
              </a:rPr>
              <a:t>Запасающая: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жиры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масла являются резервным пищевым веществом у животных и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растений;</a:t>
            </a:r>
          </a:p>
          <a:p>
            <a:pPr marL="36576" indent="0">
              <a:buNone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метаболической воды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76" indent="0">
              <a:buNone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Структурная: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мембраны всех клеток состоят из фосфолипидов;</a:t>
            </a:r>
          </a:p>
          <a:p>
            <a:pPr marL="36576" indent="0">
              <a:buNone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Теплоизоляционная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76" indent="0">
              <a:buNone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Регуляторная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гормоны липидной природы –тестостерон, эстроген.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320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/>
              <a:t>Углеводы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7828" y="2558143"/>
            <a:ext cx="74676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indent="0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общая формула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— </a:t>
            </a:r>
            <a:r>
              <a:rPr lang="ru-RU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(H</a:t>
            </a:r>
            <a:r>
              <a:rPr lang="ru-RU" sz="4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O)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" indent="0">
              <a:buNone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Формально —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соединение углерода и воды. 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576" indent="0">
              <a:buNone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Отсюда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название: углеводы.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2667" r="2572" b="3008"/>
          <a:stretch/>
        </p:blipFill>
        <p:spPr>
          <a:xfrm>
            <a:off x="5652120" y="205205"/>
            <a:ext cx="3238219" cy="2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290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Углеводы </a:t>
            </a:r>
            <a:endParaRPr lang="ru-RU" sz="6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Моносахариды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(простые сахара)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70080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92D050"/>
                </a:solidFill>
              </a:rPr>
              <a:t>Полисахариды</a:t>
            </a:r>
            <a:r>
              <a:rPr lang="ru-RU" sz="3200" dirty="0" smtClean="0">
                <a:solidFill>
                  <a:srgbClr val="92D050"/>
                </a:solidFill>
              </a:rPr>
              <a:t> –</a:t>
            </a:r>
            <a:r>
              <a:rPr lang="ru-RU" sz="2800" dirty="0" smtClean="0">
                <a:solidFill>
                  <a:srgbClr val="92D050"/>
                </a:solidFill>
              </a:rPr>
              <a:t>высокомолекулярные полимеры</a:t>
            </a:r>
            <a:endParaRPr lang="ru-RU" sz="3200" dirty="0">
              <a:solidFill>
                <a:srgbClr val="92D05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339752" y="836712"/>
            <a:ext cx="1512168" cy="93610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95936" y="836712"/>
            <a:ext cx="1800200" cy="93610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molekul-glukos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2666692" cy="29869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58772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крахмал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/>
          <a:stretch>
            <a:fillRect/>
          </a:stretch>
        </p:blipFill>
        <p:spPr>
          <a:xfrm>
            <a:off x="3995936" y="3212976"/>
            <a:ext cx="4728368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Углеводы</a:t>
            </a:r>
            <a:endParaRPr lang="ru-RU" sz="7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84648"/>
            <a:ext cx="3168352" cy="337254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</a:t>
            </a:r>
          </a:p>
          <a:p>
            <a:pPr marL="36576" indent="0">
              <a:buNone/>
            </a:pPr>
            <a:r>
              <a:rPr lang="ru-RU" sz="32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Глюкоза</a:t>
            </a:r>
          </a:p>
          <a:p>
            <a:pPr marL="36576" indent="0">
              <a:buNone/>
            </a:pPr>
            <a:r>
              <a:rPr lang="ru-RU" sz="32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Фруктоза</a:t>
            </a:r>
          </a:p>
          <a:p>
            <a:pPr marL="36576" indent="0">
              <a:buNone/>
            </a:pPr>
            <a:r>
              <a:rPr lang="ru-RU" sz="32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Рибоза </a:t>
            </a:r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Дезоксирибоза</a:t>
            </a:r>
          </a:p>
          <a:p>
            <a:pPr marL="36576" indent="0">
              <a:buNone/>
            </a:pPr>
            <a:endParaRPr lang="ru-RU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1771261"/>
            <a:ext cx="3322712" cy="40701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ru-RU" sz="4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</a:t>
            </a:r>
          </a:p>
          <a:p>
            <a:pPr marL="36576" indent="0">
              <a:buFont typeface="Wingdings 2"/>
              <a:buNone/>
            </a:pP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Крахмал</a:t>
            </a:r>
          </a:p>
          <a:p>
            <a:pPr marL="36576" indent="0">
              <a:buFont typeface="Wingdings 2"/>
              <a:buNone/>
            </a:pP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Целлюлоза</a:t>
            </a:r>
          </a:p>
          <a:p>
            <a:pPr marL="36576" indent="0">
              <a:buFont typeface="Wingdings 2"/>
              <a:buNone/>
            </a:pP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Гликоген</a:t>
            </a:r>
          </a:p>
          <a:p>
            <a:pPr marL="36576" indent="0">
              <a:buFont typeface="Wingdings 2"/>
              <a:buNone/>
            </a:pP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Хитин</a:t>
            </a:r>
          </a:p>
          <a:p>
            <a:pPr marL="36576" indent="0">
              <a:buFont typeface="Wingdings 2"/>
              <a:buNone/>
            </a:pP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Муреин </a:t>
            </a:r>
            <a:endParaRPr lang="ru-RU" sz="32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539</TotalTime>
  <Words>480</Words>
  <Application>Microsoft Office PowerPoint</Application>
  <PresentationFormat>Экран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Органические вещества клетки</vt:lpstr>
      <vt:lpstr>Презентация PowerPoint</vt:lpstr>
      <vt:lpstr>Мономеры и полимеры?</vt:lpstr>
      <vt:lpstr>липиды</vt:lpstr>
      <vt:lpstr>Строение липидов</vt:lpstr>
      <vt:lpstr>Функции липидов</vt:lpstr>
      <vt:lpstr>Углеводы</vt:lpstr>
      <vt:lpstr>Углеводы </vt:lpstr>
      <vt:lpstr>Углеводы</vt:lpstr>
      <vt:lpstr>Полисахариды </vt:lpstr>
      <vt:lpstr>Строение углеводов</vt:lpstr>
      <vt:lpstr>Функции углеводов</vt:lpstr>
      <vt:lpstr>Презентация PowerPoint</vt:lpstr>
      <vt:lpstr>Презентация PowerPoint</vt:lpstr>
      <vt:lpstr>Белки</vt:lpstr>
      <vt:lpstr>Полипептидная цепь</vt:lpstr>
      <vt:lpstr>Презентация PowerPoint</vt:lpstr>
      <vt:lpstr>Аминокислоты (20 видов):</vt:lpstr>
      <vt:lpstr>Аминокислота </vt:lpstr>
      <vt:lpstr>Для обозначения аминокислот используется буквенное сокращение: </vt:lpstr>
      <vt:lpstr>Образование пептидной связи</vt:lpstr>
      <vt:lpstr>Презентация PowerPoint</vt:lpstr>
      <vt:lpstr>Свойства белков</vt:lpstr>
      <vt:lpstr>Функции белков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Органические вещества клетки</dc:title>
  <dc:creator>Svetlana</dc:creator>
  <cp:lastModifiedBy>Денис</cp:lastModifiedBy>
  <cp:revision>52</cp:revision>
  <dcterms:created xsi:type="dcterms:W3CDTF">2011-08-25T15:46:19Z</dcterms:created>
  <dcterms:modified xsi:type="dcterms:W3CDTF">2011-11-04T09:51:05Z</dcterms:modified>
</cp:coreProperties>
</file>