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0" r:id="rId9"/>
    <p:sldId id="265" r:id="rId10"/>
    <p:sldId id="267" r:id="rId11"/>
    <p:sldId id="268" r:id="rId12"/>
    <p:sldId id="261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136"/>
    <a:srgbClr val="783894"/>
    <a:srgbClr val="F6EA54"/>
    <a:srgbClr val="38A8D0"/>
    <a:srgbClr val="EBD2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950D-6C52-4D81-9D9C-E924AB8D8EB7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277-B00B-403E-ABBE-3A5D7CD2AE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950D-6C52-4D81-9D9C-E924AB8D8EB7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277-B00B-403E-ABBE-3A5D7CD2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950D-6C52-4D81-9D9C-E924AB8D8EB7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277-B00B-403E-ABBE-3A5D7CD2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950D-6C52-4D81-9D9C-E924AB8D8EB7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277-B00B-403E-ABBE-3A5D7CD2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950D-6C52-4D81-9D9C-E924AB8D8EB7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E9E2277-B00B-403E-ABBE-3A5D7CD2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950D-6C52-4D81-9D9C-E924AB8D8EB7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277-B00B-403E-ABBE-3A5D7CD2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950D-6C52-4D81-9D9C-E924AB8D8EB7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277-B00B-403E-ABBE-3A5D7CD2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950D-6C52-4D81-9D9C-E924AB8D8EB7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277-B00B-403E-ABBE-3A5D7CD2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950D-6C52-4D81-9D9C-E924AB8D8EB7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277-B00B-403E-ABBE-3A5D7CD2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950D-6C52-4D81-9D9C-E924AB8D8EB7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277-B00B-403E-ABBE-3A5D7CD2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950D-6C52-4D81-9D9C-E924AB8D8EB7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2277-B00B-403E-ABBE-3A5D7CD2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5A950D-6C52-4D81-9D9C-E924AB8D8EB7}" type="datetimeFigureOut">
              <a:rPr lang="ru-RU" smtClean="0"/>
              <a:pPr/>
              <a:t>11.10.2010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9E2277-B00B-403E-ABBE-3A5D7CD2A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2.jpe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229600" cy="1828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83894"/>
                </a:solidFill>
              </a:rPr>
              <a:t>Клетки живых организмов</a:t>
            </a:r>
            <a:endParaRPr lang="ru-RU" sz="5400" dirty="0">
              <a:solidFill>
                <a:srgbClr val="7838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стительная клет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6336704" cy="6922849"/>
          </a:xfrm>
        </p:spPr>
      </p:pic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7668344" y="6021288"/>
            <a:ext cx="720080" cy="57606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2540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роение растительной кле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1323" cy="6858000"/>
          </a:xfr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884368" y="5949280"/>
            <a:ext cx="720080" cy="57606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2540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83894"/>
                </a:solidFill>
              </a:rPr>
              <a:t>ЖИВОТНЫЕ</a:t>
            </a:r>
            <a:endParaRPr lang="ru-RU" dirty="0">
              <a:solidFill>
                <a:srgbClr val="783894"/>
              </a:solidFill>
            </a:endParaRPr>
          </a:p>
        </p:txBody>
      </p:sp>
      <p:pic>
        <p:nvPicPr>
          <p:cNvPr id="4" name="Содержимое 3" descr="инфузория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694" y="1443653"/>
            <a:ext cx="4450314" cy="3569523"/>
          </a:xfrm>
        </p:spPr>
      </p:pic>
      <p:pic>
        <p:nvPicPr>
          <p:cNvPr id="5" name="Рисунок 4" descr="амеб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4193869" cy="3588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01317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83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Инфузория туфелька</a:t>
            </a:r>
            <a:endParaRPr lang="ru-RU" sz="4000" b="1" dirty="0">
              <a:solidFill>
                <a:srgbClr val="7838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5568" y="5085184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838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Амеба обыкновенная</a:t>
            </a:r>
            <a:endParaRPr lang="ru-RU" sz="4000" dirty="0">
              <a:solidFill>
                <a:srgbClr val="7838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728" y="260648"/>
            <a:ext cx="2448272" cy="56026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Строение животной клетки</a:t>
            </a:r>
            <a:endParaRPr lang="ru-RU" sz="3600" dirty="0"/>
          </a:p>
        </p:txBody>
      </p:sp>
      <p:pic>
        <p:nvPicPr>
          <p:cNvPr id="4" name="Содержимое 3" descr="животная клет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129"/>
            <a:ext cx="6480720" cy="6526747"/>
          </a:xfr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028384" y="6093296"/>
            <a:ext cx="720080" cy="57606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2540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вырезанными противолежащими углами 5">
            <a:hlinkClick r:id="rId4" action="ppaction://hlinksldjump"/>
          </p:cNvPr>
          <p:cNvSpPr/>
          <p:nvPr/>
        </p:nvSpPr>
        <p:spPr>
          <a:xfrm>
            <a:off x="6876256" y="4365104"/>
            <a:ext cx="2088232" cy="1080120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6E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Сравнение животной и растительной клеток</a:t>
            </a:r>
            <a:endParaRPr lang="ru-RU" sz="1600" b="1" dirty="0">
              <a:solidFill>
                <a:srgbClr val="F6EA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равнение животной и растительной клет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7236296" cy="6858000"/>
          </a:xfrm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244408" y="6281936"/>
            <a:ext cx="720080" cy="57606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2540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Назовите части </a:t>
            </a:r>
            <a:r>
              <a:rPr lang="ru-RU" sz="3200" dirty="0" err="1" smtClean="0"/>
              <a:t>эукариотической</a:t>
            </a:r>
            <a:r>
              <a:rPr lang="ru-RU" sz="3200" dirty="0" smtClean="0"/>
              <a:t> клетки:</a:t>
            </a:r>
            <a:endParaRPr lang="ru-RU" sz="3200" dirty="0"/>
          </a:p>
        </p:txBody>
      </p:sp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6165304" cy="6165304"/>
          </a:xfrm>
        </p:spPr>
      </p:pic>
      <p:sp>
        <p:nvSpPr>
          <p:cNvPr id="5" name="Прямоугольник 4"/>
          <p:cNvSpPr/>
          <p:nvPr/>
        </p:nvSpPr>
        <p:spPr>
          <a:xfrm>
            <a:off x="6228184" y="692696"/>
            <a:ext cx="29158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— ядро; 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ядрышко; 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поры ядерной оболочки; 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митохондрия; 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эндоцитозное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впячивание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лизосома; 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—гладкая эндоплазматическая сеть; </a:t>
            </a: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шероховатая эндоплазматическая сеть; </a:t>
            </a: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рибосомы; 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комплекс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Гольджи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плазматическая мембрана. 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Стрелки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указывают направление потоков при эндо- и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экзоцитозе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172400" y="6093296"/>
            <a:ext cx="720080" cy="57606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2540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83894"/>
                </a:solidFill>
              </a:rPr>
              <a:t>Клеточное строение имеют </a:t>
            </a:r>
            <a:endParaRPr lang="ru-RU" sz="4800" dirty="0">
              <a:solidFill>
                <a:srgbClr val="783894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395536" y="1628800"/>
            <a:ext cx="316835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бактерии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971600" y="3573016"/>
            <a:ext cx="324036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животные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4932040" y="3573016"/>
            <a:ext cx="324036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растения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5580112" y="1628800"/>
            <a:ext cx="316835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грибы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411760" y="2132856"/>
            <a:ext cx="3168352" cy="72008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3239852" y="2024844"/>
            <a:ext cx="3168352" cy="936104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203848" y="908720"/>
            <a:ext cx="1152128" cy="115212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55976" y="908720"/>
            <a:ext cx="1872208" cy="1296144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с двумя вырезанными противолежащими углами 10">
            <a:hlinkClick r:id="rId6" action="ppaction://hlinksldjump"/>
          </p:cNvPr>
          <p:cNvSpPr/>
          <p:nvPr/>
        </p:nvSpPr>
        <p:spPr>
          <a:xfrm>
            <a:off x="3347864" y="5445224"/>
            <a:ext cx="2520280" cy="1008112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6E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Задание </a:t>
            </a:r>
            <a:endParaRPr lang="ru-RU" sz="2800" b="1" dirty="0">
              <a:solidFill>
                <a:srgbClr val="F6EA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12568" cy="8275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83894"/>
                </a:solidFill>
                <a:latin typeface="Comic Sans MS" pitchFamily="66" charset="0"/>
              </a:rPr>
              <a:t>Формы бактериальных клеток. </a:t>
            </a:r>
            <a:endParaRPr lang="ru-RU" sz="2400" dirty="0">
              <a:solidFill>
                <a:srgbClr val="783894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88640"/>
            <a:ext cx="4067944" cy="6858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1 - кокк;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2 - диплококк;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3 - сардина;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4 - стрептококк;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5 - колония сферической формы;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6 - палочковидные бактерии (одиночная клетка и цепочка клеток);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7 - спириллы;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8 - вибрион;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9 - бактерии, имеющие форму замкнутого или незамкнутого кольца;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10 - бактерии, образующие выросты 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11 - бактерия червеобразной формы;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12 - бактериальная клетка в форме шестиугольной звезды;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13 - представитель актиномицетов 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14 - плодовое тело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миксобактерии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16 - нитчатая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цианобактерия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8, 15, 17, 18 - бактерии с разными типами 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жгутикования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19 - бактерия, образующая капсулу;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20 - нитчатые бактерии группы, заключенные в чехол, инкрустированный гидратом окиси железа;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21 - бактерия, образующая шипы;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22 –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Gallionela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sp.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5161650" cy="6165304"/>
          </a:xfrm>
          <a:prstGeom prst="rect">
            <a:avLst/>
          </a:prstGeom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236296" y="6093296"/>
            <a:ext cx="720080" cy="57606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2540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 rot="10800000">
            <a:off x="8100392" y="6093296"/>
            <a:ext cx="720080" cy="57606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2540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4283968" cy="213285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Бактериальные клетки под микроскопом.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бактериальная клет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3531" y="0"/>
            <a:ext cx="4790470" cy="3140968"/>
          </a:xfrm>
        </p:spPr>
      </p:pic>
      <p:pic>
        <p:nvPicPr>
          <p:cNvPr id="8" name="Рисунок 7" descr="бактериальная клет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5235256" cy="3717032"/>
          </a:xfrm>
          <a:prstGeom prst="rect">
            <a:avLst/>
          </a:prstGeom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 rot="10800000">
            <a:off x="8100392" y="6093296"/>
            <a:ext cx="720080" cy="57606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2540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7236296" y="6093296"/>
            <a:ext cx="720080" cy="57606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2540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Comic Sans MS" pitchFamily="66" charset="0"/>
              </a:rPr>
              <a:t>Строение бактериальной клетки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5" name="Содержимое 4" descr="bakteri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920880" cy="5920924"/>
          </a:xfrm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244408" y="6093296"/>
            <a:ext cx="720080" cy="57606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2540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308304" cy="1143000"/>
          </a:xfrm>
        </p:spPr>
        <p:txBody>
          <a:bodyPr/>
          <a:lstStyle/>
          <a:p>
            <a:r>
              <a:rPr lang="ru-RU" dirty="0" smtClean="0">
                <a:solidFill>
                  <a:srgbClr val="783894"/>
                </a:solidFill>
              </a:rPr>
              <a:t>Плесневый гриб МУКОР.</a:t>
            </a:r>
            <a:endParaRPr lang="ru-RU" dirty="0">
              <a:solidFill>
                <a:srgbClr val="783894"/>
              </a:solidFill>
            </a:endParaRPr>
          </a:p>
        </p:txBody>
      </p:sp>
      <p:pic>
        <p:nvPicPr>
          <p:cNvPr id="4" name="Содержимое 3" descr="UM14_Mucorales_14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7560840" cy="5670630"/>
          </a:xfrm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7524328" y="908720"/>
            <a:ext cx="648072" cy="504056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2540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 rot="10800000">
            <a:off x="8316416" y="908720"/>
            <a:ext cx="648072" cy="504056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2540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МУКОР ПОД МИКРОСКОПОМ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mucor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384396" y="2162896"/>
            <a:ext cx="5327572" cy="3767708"/>
          </a:xfrm>
        </p:spPr>
      </p:pic>
      <p:pic>
        <p:nvPicPr>
          <p:cNvPr id="5" name="Рисунок 4" descr="mucor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107199" y="2196440"/>
            <a:ext cx="5297763" cy="3648075"/>
          </a:xfrm>
          <a:prstGeom prst="rect">
            <a:avLst/>
          </a:prstGeom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8244408" y="6165304"/>
            <a:ext cx="720080" cy="504056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2540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3744416" cy="92211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83894"/>
                </a:solidFill>
              </a:rPr>
              <a:t>Клетка растения</a:t>
            </a:r>
            <a:endParaRPr lang="ru-RU" sz="5400" dirty="0">
              <a:solidFill>
                <a:srgbClr val="783894"/>
              </a:solidFill>
            </a:endParaRPr>
          </a:p>
        </p:txBody>
      </p:sp>
      <p:pic>
        <p:nvPicPr>
          <p:cNvPr id="5" name="Рисунок 4" descr="эпидермис листа лу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5532107" cy="4149080"/>
          </a:xfrm>
          <a:prstGeom prst="rect">
            <a:avLst/>
          </a:prstGeom>
        </p:spPr>
      </p:pic>
      <p:pic>
        <p:nvPicPr>
          <p:cNvPr id="4" name="Содержимое 3" descr="растит клет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4699571" y="-803027"/>
            <a:ext cx="3096344" cy="5367711"/>
          </a:xfrm>
        </p:spPr>
      </p:pic>
      <p:sp>
        <p:nvSpPr>
          <p:cNvPr id="6" name="Прямоугольник с двумя вырезанными противолежащими углами 5">
            <a:hlinkClick r:id="rId4" action="ppaction://hlinksldjump"/>
          </p:cNvPr>
          <p:cNvSpPr/>
          <p:nvPr/>
        </p:nvSpPr>
        <p:spPr>
          <a:xfrm>
            <a:off x="6084168" y="4437112"/>
            <a:ext cx="2520280" cy="1008112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6EA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Схема строения</a:t>
            </a:r>
            <a:endParaRPr lang="ru-RU" sz="2800" b="1" dirty="0">
              <a:solidFill>
                <a:srgbClr val="F6EA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8244408" y="6093296"/>
            <a:ext cx="720080" cy="57606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2540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астительная клетка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340767"/>
            <a:ext cx="3456384" cy="3776099"/>
          </a:xfrm>
        </p:spPr>
      </p:pic>
      <p:pic>
        <p:nvPicPr>
          <p:cNvPr id="7" name="Рисунок 6" descr="строение растительной клетки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7090" y="1772816"/>
            <a:ext cx="4172902" cy="2952328"/>
          </a:xfrm>
          <a:prstGeom prst="rect">
            <a:avLst/>
          </a:prstGeom>
        </p:spPr>
      </p:pic>
      <p:sp>
        <p:nvSpPr>
          <p:cNvPr id="4" name="Стрелка влево 3">
            <a:hlinkClick r:id="rId6" action="ppaction://hlinksldjump"/>
          </p:cNvPr>
          <p:cNvSpPr/>
          <p:nvPr/>
        </p:nvSpPr>
        <p:spPr>
          <a:xfrm>
            <a:off x="7812360" y="5949280"/>
            <a:ext cx="720080" cy="57606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 extrusionH="2540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887</TotalTime>
  <Words>251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Клетки живых организмов</vt:lpstr>
      <vt:lpstr>Клеточное строение имеют </vt:lpstr>
      <vt:lpstr>Формы бактериальных клеток. </vt:lpstr>
      <vt:lpstr>Бактериальные клетки под микроскопом.</vt:lpstr>
      <vt:lpstr>Строение бактериальной клетки</vt:lpstr>
      <vt:lpstr>Плесневый гриб МУКОР.</vt:lpstr>
      <vt:lpstr>МУКОР ПОД МИКРОСКОПОМ </vt:lpstr>
      <vt:lpstr>Клетка растения</vt:lpstr>
      <vt:lpstr>Слайд 9</vt:lpstr>
      <vt:lpstr>Слайд 10</vt:lpstr>
      <vt:lpstr>Слайд 11</vt:lpstr>
      <vt:lpstr>ЖИВОТНЫЕ</vt:lpstr>
      <vt:lpstr>Строение животной клетки</vt:lpstr>
      <vt:lpstr>Слайд 14</vt:lpstr>
      <vt:lpstr>Назовите части эукариотической клетки: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Клетки живых организмов</dc:title>
  <dc:creator>1</dc:creator>
  <cp:lastModifiedBy>1</cp:lastModifiedBy>
  <cp:revision>8</cp:revision>
  <dcterms:created xsi:type="dcterms:W3CDTF">2010-10-03T20:12:54Z</dcterms:created>
  <dcterms:modified xsi:type="dcterms:W3CDTF">2010-10-10T20:41:16Z</dcterms:modified>
</cp:coreProperties>
</file>