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FF99"/>
    <a:srgbClr val="CC66FF"/>
    <a:srgbClr val="FF9900"/>
    <a:srgbClr val="FFFF99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8C0796-4F9C-4BAC-A822-2EF91B36CB17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77C58D-B521-4790-9791-7276729C43C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946" y="0"/>
            <a:ext cx="9201946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588224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Гигиена воды.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5976664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результатов</a:t>
            </a:r>
            <a:br>
              <a:rPr lang="ru-RU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вывод.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В питьевой воде при температуре 20 °С по таблице допустимо наличие запаха, соответствующее не более чем 2 баллам.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Определение вкуса и привкуса 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</a:t>
            </a:r>
            <a:endParaRPr lang="ru-RU" sz="4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</a:p>
          <a:p>
            <a:pPr lvl="0"/>
            <a:r>
              <a:rPr lang="ru-RU" dirty="0" smtClean="0"/>
              <a:t>Налейте в колбу 100 мл питьевой воды, закройте стеклом и нагрейте до 20 °С.</a:t>
            </a:r>
          </a:p>
          <a:p>
            <a:pPr lvl="0"/>
            <a:r>
              <a:rPr lang="ru-RU" dirty="0" smtClean="0"/>
              <a:t>Наберите воды в рот, подержите ее несколько секунд, определите вкус и привкус по следующей таблице.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3933056"/>
          <a:ext cx="8280920" cy="27363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12168"/>
                <a:gridCol w="5832648"/>
                <a:gridCol w="936104"/>
              </a:tblGrid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Calibri"/>
                        </a:rPr>
                        <a:t>Интенсивность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Calibri"/>
                        </a:rPr>
                        <a:t>Характеристика вкуса и привкуса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Times New Roman"/>
                          <a:cs typeface="Calibri"/>
                        </a:rPr>
                        <a:t>Балл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Отсутствует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Вкус и привкус не ощущаются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Очень слабая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Вкус и привкус не ощущаются потребителем, но обнаруживается опытным исследователем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UI"/>
                          <a:ea typeface="Times New Roman"/>
                          <a:cs typeface="Segoe UI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Слабая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Вкус и привкус замечаются потребителем, если обратить на это его внимание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Заметная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Вкус и привкус побуждают дать неодобритель­ную оценку воде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UI"/>
                          <a:ea typeface="Times New Roman"/>
                          <a:cs typeface="Segoe UI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Отчетливая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Segoe UI"/>
                          <a:ea typeface="Times New Roman"/>
                          <a:cs typeface="Segoe UI"/>
                        </a:rPr>
                        <a:t>Вкус и привкус заставляют воздержаться от пи­тья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UI"/>
                          <a:ea typeface="Times New Roman"/>
                          <a:cs typeface="Segoe UI"/>
                        </a:rPr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90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UI"/>
                          <a:ea typeface="Times New Roman"/>
                          <a:cs typeface="Segoe UI"/>
                        </a:rPr>
                        <a:t>Очень сильная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UI"/>
                          <a:ea typeface="Times New Roman"/>
                          <a:cs typeface="Segoe UI"/>
                        </a:rPr>
                        <a:t>Вкус и привкус вызывают отвращение к воде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UI"/>
                          <a:ea typeface="Times New Roman"/>
                          <a:cs typeface="Segoe UI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результатов</a:t>
            </a:r>
            <a:br>
              <a:rPr lang="ru-RU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Сделайте </a:t>
            </a:r>
            <a:r>
              <a:rPr lang="ru-RU" dirty="0" smtClean="0"/>
              <a:t>вывод. </a:t>
            </a:r>
            <a:endParaRPr lang="en-US" dirty="0" smtClean="0"/>
          </a:p>
          <a:p>
            <a:r>
              <a:rPr lang="ru-RU" dirty="0" smtClean="0"/>
              <a:t>Помните</a:t>
            </a:r>
            <a:r>
              <a:rPr lang="ru-RU" dirty="0" smtClean="0"/>
              <a:t>! </a:t>
            </a:r>
            <a:r>
              <a:rPr lang="ru-RU" dirty="0" smtClean="0"/>
              <a:t>В </a:t>
            </a:r>
            <a:r>
              <a:rPr lang="ru-RU" dirty="0" smtClean="0"/>
              <a:t>питьевой воде при темпера­туре 20 °С по шкале допускается привкус, соответствующий не более чем 2 баллам. В сомнительных случаях, когда воз­можно в воде наличие патогенных (болезнетворных) микро­организмов, воду следует предварительно прокипятить в те­чение 5 мин, затем охладить до 20 °С и потом уже пробовать на вкус.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Отличие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кипяченой воды от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сырой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Употребление сырой воды не всегда безопасно, поэтому не­обходимо уметь отличать кипяченую воду от сырой.</a:t>
            </a:r>
          </a:p>
          <a:p>
            <a:endParaRPr lang="ru-RU" dirty="0"/>
          </a:p>
        </p:txBody>
      </p:sp>
      <p:pic>
        <p:nvPicPr>
          <p:cNvPr id="4" name="Рисунок 3" descr="full_20090730103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437112"/>
            <a:ext cx="2750693" cy="2172072"/>
          </a:xfrm>
          <a:prstGeom prst="rect">
            <a:avLst/>
          </a:prstGeom>
        </p:spPr>
      </p:pic>
      <p:pic>
        <p:nvPicPr>
          <p:cNvPr id="5" name="Рисунок 4" descr="water-t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3640" y="4049688"/>
            <a:ext cx="2306792" cy="2619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4834880" cy="86636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Насыпьте в стакан столовую ложку поваренной соли и налейте полстакана воды из банки.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Проследите за образованием пузырьков воздуха и их по­ведением: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 smtClean="0"/>
              <a:t>стакане с сырой водой образуется большое количество мелких пузырьков, из-за чего вода становится </a:t>
            </a:r>
            <a:r>
              <a:rPr lang="ru-RU" dirty="0" smtClean="0"/>
              <a:t>мутной, пузырьки </a:t>
            </a:r>
            <a:r>
              <a:rPr lang="ru-RU" dirty="0" smtClean="0"/>
              <a:t>поднимаются со дна и оседают на стенках </a:t>
            </a:r>
            <a:r>
              <a:rPr lang="ru-RU" dirty="0" smtClean="0"/>
              <a:t>стакана</a:t>
            </a:r>
            <a:r>
              <a:rPr lang="ru-RU" dirty="0" smtClean="0"/>
              <a:t>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 </a:t>
            </a:r>
            <a:r>
              <a:rPr lang="ru-RU" dirty="0" smtClean="0"/>
              <a:t>стакане с кипяченой водой (простоявшей не более 4-6 ч) не образуется пузырьков, стакан остается прозрачным;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 кипяченой воде, простоявшей 12-16 ч, пузырьки воздуха появляются, но в значительно меньшем количестве, чем в сырой воде.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результатов</a:t>
            </a:r>
            <a:br>
              <a:rPr lang="ru-RU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/>
              <a:t>Сделайте вывод,  </a:t>
            </a:r>
            <a:r>
              <a:rPr lang="ru-RU" sz="4400" dirty="0" smtClean="0"/>
              <a:t>о том, как можно отличить сырую воду от кипяченой.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5112568" cy="3300976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– это второй после воздуха по значимости для человеческого организма фактор внешней среды.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вода в стака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772816"/>
            <a:ext cx="350594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19442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биохимические процессы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нашего организма протекают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водной основе.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helove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592508"/>
            <a:ext cx="6480720" cy="4265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4464496" cy="4464496"/>
          </a:xfrm>
        </p:spPr>
        <p:txBody>
          <a:bodyPr>
            <a:noAutofit/>
          </a:bodyPr>
          <a:lstStyle/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составляет 60-70% массы человека и входит в состав всех  его биологических тканей. Потеря 20% жидкости приводит к смерти. 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len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3675" y="836712"/>
            <a:ext cx="4164511" cy="5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9ae6569a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8640"/>
            <a:ext cx="2440687" cy="3591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760640" cy="33843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Суточная потребность человека в питьевой воде - 2-3 л, а при физической работе - 4-6 л.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хозяйственные цели и санитарные нужды требуется гораздо больше: 170-250 л.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2897706" cy="2636912"/>
          </a:xfrm>
        </p:spPr>
      </p:pic>
      <p:pic>
        <p:nvPicPr>
          <p:cNvPr id="5" name="Рисунок 4" descr="1241604076_fan1001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4345" y="3104056"/>
            <a:ext cx="2639655" cy="3753944"/>
          </a:xfrm>
          <a:prstGeom prst="rect">
            <a:avLst/>
          </a:prstGeom>
        </p:spPr>
      </p:pic>
      <p:pic>
        <p:nvPicPr>
          <p:cNvPr id="7" name="Рисунок 6" descr="6773_7121nothumb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299549"/>
            <a:ext cx="2232248" cy="2558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Лабораторная </a:t>
            </a:r>
            <a:r>
              <a:rPr lang="ru-RU" sz="3600" dirty="0" smtClean="0"/>
              <a:t>работа.</a:t>
            </a:r>
            <a:br>
              <a:rPr lang="ru-RU" sz="3600" dirty="0" smtClean="0"/>
            </a:br>
            <a:r>
              <a:rPr lang="ru-RU" sz="3600" u="sng" dirty="0" smtClean="0">
                <a:solidFill>
                  <a:srgbClr val="FFC000"/>
                </a:solidFill>
              </a:rPr>
              <a:t>Органолептические </a:t>
            </a:r>
            <a:r>
              <a:rPr lang="ru-RU" sz="3600" u="sng" dirty="0" smtClean="0">
                <a:solidFill>
                  <a:srgbClr val="FFC000"/>
                </a:solidFill>
              </a:rPr>
              <a:t>показатели </a:t>
            </a:r>
            <a:r>
              <a:rPr lang="ru-RU" sz="3600" u="sng" dirty="0" smtClean="0">
                <a:solidFill>
                  <a:srgbClr val="FFC000"/>
                </a:solidFill>
              </a:rPr>
              <a:t>воды.</a:t>
            </a:r>
            <a:r>
              <a:rPr lang="ru-RU" sz="3600" u="sng" dirty="0" smtClean="0">
                <a:solidFill>
                  <a:srgbClr val="FFC000"/>
                </a:solidFill>
              </a:rPr>
              <a:t/>
            </a:r>
            <a:br>
              <a:rPr lang="ru-RU" sz="3600" u="sng" dirty="0" smtClean="0">
                <a:solidFill>
                  <a:srgbClr val="FFC000"/>
                </a:solidFill>
              </a:rPr>
            </a:br>
            <a:endParaRPr lang="ru-RU" sz="3600" u="sng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dirty="0" smtClean="0"/>
              <a:t>изучить с помощью органов чувств основные показа­тели воды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Органолептические показатели воды — это такие показа­тели воды, для определения которых мы используем наши органы чувств (зрение, обоняние, вкус). </a:t>
            </a:r>
            <a:endParaRPr lang="ru-RU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/>
              <a:t>К органолептическим характеристикам относятся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цветность,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мутность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прозрачность</a:t>
            </a:r>
            <a:r>
              <a:rPr lang="ru-RU" dirty="0" smtClean="0"/>
              <a:t>), </a:t>
            </a:r>
            <a:r>
              <a:rPr lang="ru-RU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запах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вкус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и </a:t>
            </a: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привкус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пенистость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оборудование: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пробирки</a:t>
            </a:r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200" dirty="0" smtClean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молоко</a:t>
            </a:r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3200" dirty="0" smtClean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пробы проточной и питьевой воды, </a:t>
            </a:r>
          </a:p>
          <a:p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колба </a:t>
            </a:r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широким горлом емкостью 150-200 мл, стекло, </a:t>
            </a:r>
            <a:endParaRPr lang="ru-RU" sz="3200" dirty="0" smtClean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шкала </a:t>
            </a:r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интенсивности запаха, </a:t>
            </a:r>
            <a:endParaRPr lang="ru-RU" sz="3200" dirty="0" smtClean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спиртовка</a:t>
            </a:r>
            <a:r>
              <a:rPr lang="ru-RU" sz="32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3200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4104456" cy="4229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работы: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мутность воды в каждой пробирке, рассматри­вая их на темном фоне при достаточном боковом освещении. Выберите подходящую степень мутности по таблице и обо­значьте номер пробирки.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3645024"/>
          <a:ext cx="8136904" cy="30243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8452"/>
                <a:gridCol w="4068452"/>
              </a:tblGrid>
              <a:tr h="390482">
                <a:tc>
                  <a:txBody>
                    <a:bodyPr/>
                    <a:lstStyle/>
                    <a:p>
                      <a:pPr marL="76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Степень мутности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2559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Номер пробирки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5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Мутность отсутствует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65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/>
                        <a:t>Слабомутная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65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Мутная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658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Очень мутная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243430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Определение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Segoe UI" pitchFamily="34" charset="0"/>
              </a:rPr>
              <a:t>мутности (прозрачности)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2736304" cy="6503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работы: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469580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Налейте </a:t>
            </a:r>
            <a:r>
              <a:rPr lang="ru-RU" dirty="0" smtClean="0"/>
              <a:t>в колбу 100 мл питьевой воды, закройте стеклом и нагрейте до 40-50 °С.</a:t>
            </a:r>
          </a:p>
          <a:p>
            <a:pPr lvl="0">
              <a:buNone/>
            </a:pPr>
            <a:r>
              <a:rPr lang="ru-RU" dirty="0" smtClean="0"/>
              <a:t>Встряхните колбу вращательным движением, снимите стекло и определите характер и интенсивность запаха по таблице.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60648"/>
            <a:ext cx="672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36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Определение запаха воды</a:t>
            </a:r>
            <a:endParaRPr lang="ru-RU" sz="3600" dirty="0" smtClean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3573019"/>
          <a:ext cx="7560839" cy="30963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2168"/>
                <a:gridCol w="5024808"/>
                <a:gridCol w="1023863"/>
              </a:tblGrid>
              <a:tr h="29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Calibri"/>
                        </a:rPr>
                        <a:t>Интенсивность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Calibri"/>
                        </a:rPr>
                        <a:t>Характеристика запаха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Calibri"/>
                        </a:rPr>
                        <a:t>Балл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6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Segoe UI"/>
                          <a:ea typeface="Times New Roman"/>
                          <a:cs typeface="Segoe UI"/>
                        </a:rPr>
                        <a:t>Отсутствует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Запах не ощущается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6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Segoe UI"/>
                          <a:ea typeface="Times New Roman"/>
                          <a:cs typeface="Segoe UI"/>
                        </a:rPr>
                        <a:t>Очень слабый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Запах обнаруживается только опытным наблюда­телем, а вы его не чувствуете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6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Segoe UI"/>
                          <a:ea typeface="Times New Roman"/>
                          <a:cs typeface="Segoe UI"/>
                        </a:rPr>
                        <a:t>Слабый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Запах обнаруживается только тогда, когда на него кто-то обратит ваше внимание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2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6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Segoe UI"/>
                          <a:ea typeface="Times New Roman"/>
                          <a:cs typeface="Segoe UI"/>
                        </a:rPr>
                        <a:t>Заметный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Запах, который вы сразу же замечаете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6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Segoe UI"/>
                          <a:ea typeface="Times New Roman"/>
                          <a:cs typeface="Segoe UI"/>
                        </a:rPr>
                        <a:t>Отчетливый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75" indent="-3175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Запах, обращающий на себя внимание, заставля­ющий отказаться от питья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466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Очень сильный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8890" indent="-889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Запах настолько сильный, что вода для питья не пригодна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UI"/>
                          <a:ea typeface="Times New Roman"/>
                          <a:cs typeface="Segoe UI"/>
                        </a:rPr>
                        <a:t>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645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Гигиена воды.</vt:lpstr>
      <vt:lpstr>Вода – это второй после воздуха по значимости для человеческого организма фактор внешней среды.</vt:lpstr>
      <vt:lpstr>Все биохимические процессы нашего организма протекают на водной основе.</vt:lpstr>
      <vt:lpstr>Вода составляет 60-70% массы человека и входит в состав всех  его биологических тканей. Потеря 20% жидкости приводит к смерти. </vt:lpstr>
      <vt:lpstr>Суточная потребность человека в питьевой воде - 2-3 л, а при физической работе - 4-6 л.  На хозяйственные цели и санитарные нужды требуется гораздо больше: 170-250 л.</vt:lpstr>
      <vt:lpstr>Лабораторная работа. Органолептические показатели воды. </vt:lpstr>
      <vt:lpstr>Материалы и оборудование: </vt:lpstr>
      <vt:lpstr>Ход работы:</vt:lpstr>
      <vt:lpstr>Ход работы: </vt:lpstr>
      <vt:lpstr>Оценка результатов </vt:lpstr>
      <vt:lpstr>III. Определение вкуса и привкуса воды</vt:lpstr>
      <vt:lpstr>Оценка результатов </vt:lpstr>
      <vt:lpstr>IV. Отличие кипяченой воды от сырой.</vt:lpstr>
      <vt:lpstr>Ход работы</vt:lpstr>
      <vt:lpstr>Оценка результатов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воды.</dc:title>
  <dc:creator>Гость</dc:creator>
  <cp:lastModifiedBy>Гость</cp:lastModifiedBy>
  <cp:revision>15</cp:revision>
  <dcterms:created xsi:type="dcterms:W3CDTF">2011-03-28T19:19:16Z</dcterms:created>
  <dcterms:modified xsi:type="dcterms:W3CDTF">2011-03-28T21:41:03Z</dcterms:modified>
</cp:coreProperties>
</file>