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3" r:id="rId5"/>
    <p:sldId id="266" r:id="rId6"/>
    <p:sldId id="259" r:id="rId7"/>
    <p:sldId id="264" r:id="rId8"/>
    <p:sldId id="261" r:id="rId9"/>
    <p:sldId id="262" r:id="rId10"/>
    <p:sldId id="260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435" autoAdjust="0"/>
  </p:normalViewPr>
  <p:slideViewPr>
    <p:cSldViewPr>
      <p:cViewPr>
        <p:scale>
          <a:sx n="64" d="100"/>
          <a:sy n="64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EC74F-AB22-4126-B018-02D4D1A919E0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46617-2736-40E9-8A81-B01A2064B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46617-2736-40E9-8A81-B01A2064B11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Он описал больную, наблюдаемую С. П. Боткиным, которая «была лишена всех чувств, за исключением осязания и мышечного чувства в правой руке. По словам больничного персонала, жизнь ее проходила в непрерывном сне, из которого ее пробуждали воздействиями на руку».Одновременно И. М. Сеченов напомнил и о другом больном, у которого были утрачены «все чувства, за исключением зрения в одном глазу и слуха в ухе противоположной стороны. Пока эти единственные остатки путей его чувственного общения с внешним миром оставались открытыми, больной находился в </a:t>
            </a:r>
            <a:r>
              <a:rPr lang="ru-RU" dirty="0" err="1" smtClean="0"/>
              <a:t>бодрственном</a:t>
            </a:r>
            <a:r>
              <a:rPr lang="ru-RU" dirty="0" smtClean="0"/>
              <a:t> состоянии. Но лишь только наблюдатели их намеренно закрывали, больной впадал в состояние глубокого сна, из которого пробуждался только возбуждениями на глаз и ухо». Оценивая значение внешнего чувственного раздражения, И. М. Сеченов писал: «Выстрелите над ухом мертво спящего человека из 1, 2, 3, 100 и т. д. пушек, он проснется, и психическая деятельность мгновенно появляется; а если бы слуха у него не было, то можно выстрелить теоретически и из миллиона пушек — сознание не пришло бы. Не было бы зрения — было бы то же самое с каким угодно сильным световым возбуждением; не было бы чувства в коже — самая страшная боль оставалась бы без последствий. Одним словом, человек, мертво заснувший и лишившийся чувственных нервов, продолжал бы спать мертвым сном до </a:t>
            </a:r>
            <a:r>
              <a:rPr lang="ru-RU" dirty="0" err="1" smtClean="0"/>
              <a:t>смерти.Пусть</a:t>
            </a:r>
            <a:r>
              <a:rPr lang="ru-RU" dirty="0" smtClean="0"/>
              <a:t> говорят теперь, что без внешнего чувственного раздражения возможна хоть на миг психическая деятельность и ее выражение — мышечное движение».Оценка И. М. Сеченовым значения выключения внешнего чувственного восприятия нашла в дальнейшем свое подтверждение. Уже в 1887 г. </a:t>
            </a:r>
            <a:r>
              <a:rPr lang="ru-RU" dirty="0" err="1" smtClean="0"/>
              <a:t>Strumpel</a:t>
            </a:r>
            <a:r>
              <a:rPr lang="ru-RU" dirty="0" smtClean="0"/>
              <a:t> приходит к подобным выводам после наблюдения за больным, утратившим почти все органы чувств. Необходимо отметить при этом, что в иностранной, а иногда и в отечественной литературе ошибочно признается приоритет в этом вопросе не И. М. Сеченова, </a:t>
            </a:r>
            <a:r>
              <a:rPr lang="ru-RU" dirty="0" err="1" smtClean="0"/>
              <a:t>a</a:t>
            </a:r>
            <a:r>
              <a:rPr lang="ru-RU" dirty="0" smtClean="0"/>
              <a:t> </a:t>
            </a:r>
            <a:r>
              <a:rPr lang="ru-RU" dirty="0" err="1" smtClean="0"/>
              <a:t>Strumpel.Спустя</a:t>
            </a:r>
            <a:r>
              <a:rPr lang="ru-RU" dirty="0" smtClean="0"/>
              <a:t> 70 лет в патофизиологической лаборатории А. Д. Сперанского была экспериментально доказана справедливость представлении И. М. Сеченова[16]. В опытах на собаках с помощью хирургического метода отключалась функция обонятельного, зрительного и слухового анализаторов путем разрушения улитки (выключение рецептора) и пересечения обонятельных и зрительных нервов (отключение рецептора). После одновременного выключения рецепторов у взрослых животных наблюдался непрерывный сон. Их удавалось разбудить лишь путем сильного раздражения рецепторов кожи. В это время они получали пищу. Лишь после такого перерыва в сне у животных наблюдался акт дефекации и мочеиспускания. Часть животных после операции погибала, а выжившие в определенной мере адаптировались к среде с помощью рецепторов кожи и внутренних рецепторов. Дальнейшими исследованиями было показано значительное снижение функции корковых клеток, наличие инертности нервных процессов, снижение тонуса и </a:t>
            </a:r>
            <a:r>
              <a:rPr lang="ru-RU" dirty="0" err="1" smtClean="0"/>
              <a:t>работоспобности</a:t>
            </a:r>
            <a:r>
              <a:rPr lang="ru-RU" dirty="0" smtClean="0"/>
              <a:t> корковой клетки. После отключения </a:t>
            </a:r>
            <a:r>
              <a:rPr lang="ru-RU" dirty="0" err="1" smtClean="0"/>
              <a:t>дистантных</a:t>
            </a:r>
            <a:r>
              <a:rPr lang="ru-RU" dirty="0" smtClean="0"/>
              <a:t> рецепторов у щенков активность нервных центров снижается в меньшей степени, чему взрослых животных. У взрослых собак после выключения функции этих рецепторов в раннем возрасте можно выработать условные рефлексы.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46617-2736-40E9-8A81-B01A2064B11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"Если отключить все рецепторы, то человек должен заснуть мертвым сном и никогда не проснуться" (И.М. Сеченов). Т.о. нервная система работает по принципу отражения: стимул - ответная реакция.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46617-2736-40E9-8A81-B01A2064B11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7DEF-FF38-41A6-A4AD-82B1C9F5B58D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CA77-58ED-4B7F-B5ED-C4E1CE871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7DEF-FF38-41A6-A4AD-82B1C9F5B58D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CA77-58ED-4B7F-B5ED-C4E1CE871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7DEF-FF38-41A6-A4AD-82B1C9F5B58D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CA77-58ED-4B7F-B5ED-C4E1CE871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7DEF-FF38-41A6-A4AD-82B1C9F5B58D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CA77-58ED-4B7F-B5ED-C4E1CE871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7DEF-FF38-41A6-A4AD-82B1C9F5B58D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CA77-58ED-4B7F-B5ED-C4E1CE871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7DEF-FF38-41A6-A4AD-82B1C9F5B58D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CA77-58ED-4B7F-B5ED-C4E1CE871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7DEF-FF38-41A6-A4AD-82B1C9F5B58D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CA77-58ED-4B7F-B5ED-C4E1CE871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7DEF-FF38-41A6-A4AD-82B1C9F5B58D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CA77-58ED-4B7F-B5ED-C4E1CE871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7DEF-FF38-41A6-A4AD-82B1C9F5B58D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CA77-58ED-4B7F-B5ED-C4E1CE871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7DEF-FF38-41A6-A4AD-82B1C9F5B58D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CA77-58ED-4B7F-B5ED-C4E1CE871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7DEF-FF38-41A6-A4AD-82B1C9F5B58D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CA77-58ED-4B7F-B5ED-C4E1CE871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F7DEF-FF38-41A6-A4AD-82B1C9F5B58D}" type="datetimeFigureOut">
              <a:rPr lang="ru-RU" smtClean="0"/>
              <a:pPr/>
              <a:t>11.04.2010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7CA77-58ED-4B7F-B5ED-C4E1CE8716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лу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981319"/>
            <a:ext cx="5643570" cy="3876681"/>
          </a:xfrm>
          <a:prstGeom prst="rect">
            <a:avLst/>
          </a:prstGeom>
        </p:spPr>
      </p:pic>
      <p:pic>
        <p:nvPicPr>
          <p:cNvPr id="6" name="Рисунок 5" descr="gargleDM130307_228x2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628" y="3500438"/>
            <a:ext cx="4143372" cy="3357562"/>
          </a:xfrm>
          <a:prstGeom prst="rect">
            <a:avLst/>
          </a:prstGeom>
        </p:spPr>
      </p:pic>
      <p:pic>
        <p:nvPicPr>
          <p:cNvPr id="4" name="Рисунок 3" descr="глаз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6095490" cy="3500438"/>
          </a:xfrm>
          <a:prstGeom prst="rect">
            <a:avLst/>
          </a:prstGeom>
        </p:spPr>
      </p:pic>
      <p:pic>
        <p:nvPicPr>
          <p:cNvPr id="7" name="Рисунок 6" descr="осязание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72198" y="0"/>
            <a:ext cx="3071802" cy="3510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4214818"/>
            <a:ext cx="8929718" cy="1827215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Органы </a:t>
            </a:r>
            <a:r>
              <a:rPr lang="ru-RU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чувств.</a:t>
            </a:r>
            <a:br>
              <a:rPr lang="ru-RU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Анализаторы.</a:t>
            </a:r>
            <a:endParaRPr lang="ru-RU" sz="6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3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3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  <p:bldP spid="2" grpId="4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Центральный отдел</a:t>
            </a:r>
            <a:endParaRPr lang="ru-RU" sz="66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14422"/>
            <a:ext cx="5577996" cy="5072098"/>
          </a:xfrm>
        </p:spPr>
      </p:pic>
      <p:sp>
        <p:nvSpPr>
          <p:cNvPr id="6" name="TextBox 5"/>
          <p:cNvSpPr txBox="1"/>
          <p:nvPr/>
        </p:nvSpPr>
        <p:spPr>
          <a:xfrm>
            <a:off x="5572132" y="1357298"/>
            <a:ext cx="357186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чувствительные зоны в коре больших полушарий мозга</a:t>
            </a:r>
          </a:p>
          <a:p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(зрительная, слуховая, вкусовая, обонятельная, общей чувствительности).</a:t>
            </a:r>
            <a:endParaRPr lang="ru-RU" sz="2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Управляющая кнопка: настраиваемая 6">
            <a:hlinkClick r:id="rId3" action="ppaction://hlinksldjump" highlightClick="1"/>
          </p:cNvPr>
          <p:cNvSpPr/>
          <p:nvPr/>
        </p:nvSpPr>
        <p:spPr>
          <a:xfrm>
            <a:off x="7929586" y="6357958"/>
            <a:ext cx="928694" cy="285752"/>
          </a:xfrm>
          <a:prstGeom prst="actionButtonBlank">
            <a:avLst/>
          </a:prstGeom>
          <a:scene3d>
            <a:camera prst="orthographicFront"/>
            <a:lightRig rig="soft" dir="t"/>
          </a:scene3d>
          <a:sp3d extrusionH="50800" contourW="12700">
            <a:bevelB/>
            <a:contourClr>
              <a:schemeClr val="accent1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 на закрепление:</a:t>
            </a:r>
            <a:endParaRPr lang="ru-RU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715016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для нормальной работы анализатора необходима сохранность всех его частей?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Обонятельный рецептор воспринимает запах аммиака в ничтожно малой концентрации, но если капнуть аммиаком на обонятельный нерв, то никакой реакции не будет. Почему?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при нарушении деятельности всех рецепторов человек засыпает?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чем отличие понятий «орган чувств»  и «анализатор»?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располагаются центры анализаторов?</a:t>
            </a:r>
            <a:endParaRPr lang="ru-RU" sz="3600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193991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аким образом мы получаем информацию об окружающем нас мире?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Содержимое 3" descr="органы чувст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165" y="1993624"/>
            <a:ext cx="6373361" cy="47577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73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Органы чувств:</a:t>
            </a:r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4525963"/>
          </a:xfrm>
        </p:spPr>
        <p:txBody>
          <a:bodyPr numCol="2">
            <a:normAutofit lnSpcReduction="10000"/>
          </a:bodyPr>
          <a:lstStyle/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Зрение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Вкус 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Обоняние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Осязание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 равновесия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Костно-мышечное чувство</a:t>
            </a:r>
          </a:p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 же в мозг поступают сигналы о химическом составе внутренней среды организма, о давлении крови, о степени наполнения мочевого пузыря и т. д.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Проанализируйте ситуацию:</a:t>
            </a:r>
            <a:endParaRPr lang="ru-RU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511494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больницу доставлена женщина с повреждением всех органов чувств и потерей чувствительности. Больная ощущала  внешний мир только через осязание одной руки.</a:t>
            </a:r>
          </a:p>
          <a:p>
            <a:endParaRPr lang="ru-RU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характеризовалось поведение этой больной 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Сделайте вывод о значении органов чувств.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9001156" cy="1143000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 органов чувств</a:t>
            </a:r>
            <a:endParaRPr lang="ru-RU" sz="54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686800" cy="511494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Шесть органов чувств дают человеку многообразную информацию об окружающем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мире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которая отражается в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его сознании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виде 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ощущений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восприятий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представлений 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памяти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Органы чувств играют большую роль в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приспособлении человека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условиям существования. </a:t>
            </a:r>
            <a:endParaRPr lang="ru-RU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Анализаторы</a:t>
            </a:r>
            <a:endParaRPr lang="ru-RU" sz="66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элементов, которая: </a:t>
            </a:r>
          </a:p>
          <a:p>
            <a:pPr>
              <a:buNone/>
            </a:pPr>
            <a:endParaRPr lang="ru-RU" dirty="0" smtClean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получает от органов чувств информацию о состоянии и изменении внешней и внутренней среды,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перерабатывает эту информацию ,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составляет на её основе программу деятельности организма.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357298"/>
            <a:ext cx="87154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вы думаете, почему Ф. Энгельс </a:t>
            </a:r>
            <a: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называет органы чувств «орудиями мозга</a:t>
            </a:r>
            <a: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»? </a:t>
            </a:r>
            <a:endParaRPr lang="ru-RU" sz="4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Анализаторы</a:t>
            </a:r>
            <a:endParaRPr lang="ru-RU" sz="66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428596" y="3857628"/>
            <a:ext cx="2143140" cy="107157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50800" dir="5400000" algn="ctr" rotWithShape="0">
              <a:schemeClr val="tx1">
                <a:lumMod val="85000"/>
              </a:schemeClr>
            </a:out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Рецептор</a:t>
            </a:r>
            <a:r>
              <a:rPr lang="ru-RU" sz="3600" dirty="0" smtClean="0">
                <a:solidFill>
                  <a:srgbClr val="C00000"/>
                </a:solidFill>
              </a:rPr>
              <a:t>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3214678" y="3857628"/>
            <a:ext cx="2571768" cy="10715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outerShdw blurRad="50800" dist="50800" dir="5400000" algn="ctr" rotWithShape="0">
              <a:schemeClr val="tx1">
                <a:lumMod val="85000"/>
              </a:schemeClr>
            </a:out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Проводниковый отдел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6357950" y="3857628"/>
            <a:ext cx="2428892" cy="1071570"/>
          </a:xfrm>
          <a:prstGeom prst="rect">
            <a:avLst/>
          </a:prstGeom>
          <a:solidFill>
            <a:srgbClr val="00B050"/>
          </a:solidFill>
          <a:effectLst>
            <a:outerShdw blurRad="50800" dist="50800" dir="5400000" algn="ctr" rotWithShape="0">
              <a:schemeClr val="tx1">
                <a:lumMod val="75000"/>
              </a:schemeClr>
            </a:out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Центральный отдел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714612" y="4357694"/>
            <a:ext cx="428628" cy="142876"/>
          </a:xfrm>
          <a:prstGeom prst="rightArrow">
            <a:avLst/>
          </a:prstGeom>
          <a:solidFill>
            <a:srgbClr val="FFFF66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tx1">
                <a:lumMod val="85000"/>
              </a:schemeClr>
            </a:out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857884" y="4357694"/>
            <a:ext cx="428628" cy="142876"/>
          </a:xfrm>
          <a:prstGeom prst="rightArrow">
            <a:avLst/>
          </a:prstGeom>
          <a:solidFill>
            <a:srgbClr val="FFFF66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tx1">
                <a:lumMod val="85000"/>
              </a:schemeClr>
            </a:out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объединение 12"/>
          <p:cNvSpPr/>
          <p:nvPr/>
        </p:nvSpPr>
        <p:spPr>
          <a:xfrm>
            <a:off x="0" y="2143116"/>
            <a:ext cx="2928926" cy="1643074"/>
          </a:xfrm>
          <a:prstGeom prst="flowChartMerge">
            <a:avLst/>
          </a:prstGeom>
          <a:solidFill>
            <a:schemeClr val="accent2">
              <a:lumMod val="75000"/>
            </a:schemeClr>
          </a:solidFill>
          <a:effectLst>
            <a:outerShdw blurRad="50800" dist="50800" dir="5400000" algn="ctr" rotWithShape="0">
              <a:schemeClr val="tx1">
                <a:lumMod val="85000"/>
              </a:schemeClr>
            </a:out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rgbClr val="FFFF66"/>
                </a:solidFill>
              </a:rPr>
              <a:t>Раздражи-тель</a:t>
            </a:r>
            <a:endParaRPr lang="ru-RU" sz="2000" dirty="0">
              <a:solidFill>
                <a:srgbClr val="FFFF66"/>
              </a:solidFill>
            </a:endParaRPr>
          </a:p>
        </p:txBody>
      </p:sp>
      <p:sp>
        <p:nvSpPr>
          <p:cNvPr id="14" name="Управляющая кнопка: настраиваемая 13">
            <a:hlinkClick r:id="rId5" action="ppaction://hlinksldjump" highlightClick="1"/>
          </p:cNvPr>
          <p:cNvSpPr/>
          <p:nvPr/>
        </p:nvSpPr>
        <p:spPr>
          <a:xfrm>
            <a:off x="7572396" y="6357958"/>
            <a:ext cx="1285884" cy="285752"/>
          </a:xfrm>
          <a:prstGeom prst="actionButtonBlank">
            <a:avLst/>
          </a:prstGeom>
          <a:scene3d>
            <a:camera prst="orthographicFront"/>
            <a:lightRig rig="soft" dir="t"/>
          </a:scene3d>
          <a:sp3d extrusionH="50800" contourW="12700">
            <a:bevelB/>
            <a:contourClr>
              <a:schemeClr val="accent1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439850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FF66"/>
                </a:solidFill>
              </a:rPr>
              <a:t>Рецептор </a:t>
            </a:r>
            <a:br>
              <a:rPr lang="ru-RU" sz="6600" dirty="0" smtClean="0">
                <a:solidFill>
                  <a:srgbClr val="FFFF66"/>
                </a:solidFill>
              </a:rPr>
            </a:br>
            <a:r>
              <a:rPr lang="ru-RU" sz="1600" dirty="0" smtClean="0">
                <a:solidFill>
                  <a:srgbClr val="FFFF66"/>
                </a:solidFill>
              </a:rPr>
              <a:t>(</a:t>
            </a:r>
            <a:r>
              <a:rPr lang="ru-RU" sz="1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</a:t>
            </a:r>
            <a:r>
              <a:rPr lang="ru-RU" sz="1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латинского слова </a:t>
            </a:r>
            <a:r>
              <a:rPr lang="ru-RU" sz="1600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recipio</a:t>
            </a:r>
            <a:r>
              <a:rPr lang="ru-RU" sz="1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1600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принимаю, воспринимаю</a:t>
            </a:r>
            <a:r>
              <a:rPr lang="ru-RU" sz="1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16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229600" cy="298291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Специальные органы или клетки воспринимающие  внешние воздействия или изменения внутренней среды.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tongue-ma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00298" y="3286124"/>
            <a:ext cx="4429156" cy="3321867"/>
          </a:xfrm>
          <a:prstGeom prst="rect">
            <a:avLst/>
          </a:prstGeom>
        </p:spPr>
      </p:pic>
      <p:sp>
        <p:nvSpPr>
          <p:cNvPr id="5" name="Управляющая кнопка: настраиваемая 4">
            <a:hlinkClick r:id="rId4" action="ppaction://hlinksldjump" highlightClick="1"/>
          </p:cNvPr>
          <p:cNvSpPr/>
          <p:nvPr/>
        </p:nvSpPr>
        <p:spPr>
          <a:xfrm>
            <a:off x="8001024" y="6286520"/>
            <a:ext cx="928694" cy="285752"/>
          </a:xfrm>
          <a:prstGeom prst="actionButtonBlank">
            <a:avLst/>
          </a:prstGeom>
          <a:scene3d>
            <a:camera prst="orthographicFront"/>
            <a:lightRig rig="soft" dir="t"/>
          </a:scene3d>
          <a:sp3d extrusionH="50800" contourW="12700">
            <a:bevelB/>
            <a:contourClr>
              <a:schemeClr val="accent1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Проводниковый отдел</a:t>
            </a:r>
            <a:endParaRPr lang="ru-RU" sz="60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000240"/>
            <a:ext cx="854395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чувствительные нервные волокна, проводящие  возникшие в рецепторах нервные импульсы в ЦНС (к центральному отделу анализатора)</a:t>
            </a:r>
            <a:endParaRPr lang="ru-RU" sz="4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8001024" y="6286520"/>
            <a:ext cx="928694" cy="285752"/>
          </a:xfrm>
          <a:prstGeom prst="actionButtonBlank">
            <a:avLst/>
          </a:prstGeom>
          <a:scene3d>
            <a:camera prst="orthographicFront"/>
            <a:lightRig rig="soft" dir="t"/>
          </a:scene3d>
          <a:sp3d extrusionH="50800" contourW="12700">
            <a:bevelB/>
            <a:contourClr>
              <a:schemeClr val="accent1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860</Words>
  <Application>Microsoft Office PowerPoint</Application>
  <PresentationFormat>Экран (4:3)</PresentationFormat>
  <Paragraphs>56</Paragraphs>
  <Slides>11</Slides>
  <Notes>3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Органы чувств. Анализаторы.</vt:lpstr>
      <vt:lpstr>Каким образом мы получаем информацию об окружающем нас мире?</vt:lpstr>
      <vt:lpstr>Органы чувств: </vt:lpstr>
      <vt:lpstr>Проанализируйте ситуацию:</vt:lpstr>
      <vt:lpstr>Значение органов чувств</vt:lpstr>
      <vt:lpstr>Анализаторы</vt:lpstr>
      <vt:lpstr>Анализаторы</vt:lpstr>
      <vt:lpstr>Рецептор  (от латинского слова recipio — принимаю, воспринимаю)</vt:lpstr>
      <vt:lpstr>Проводниковый отдел</vt:lpstr>
      <vt:lpstr>Центральный отдел</vt:lpstr>
      <vt:lpstr>Вопросы на закрепление: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Органы чувств и их значение для человека.</dc:title>
  <dc:creator>1</dc:creator>
  <cp:lastModifiedBy>Денис</cp:lastModifiedBy>
  <cp:revision>40</cp:revision>
  <dcterms:created xsi:type="dcterms:W3CDTF">2010-02-25T11:23:39Z</dcterms:created>
  <dcterms:modified xsi:type="dcterms:W3CDTF">2010-04-11T19:18:54Z</dcterms:modified>
</cp:coreProperties>
</file>