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9" r:id="rId4"/>
    <p:sldId id="257" r:id="rId5"/>
    <p:sldId id="258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1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32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57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74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09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06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88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4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66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BFCA-8447-4C98-9426-861152309037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F3EC7-F68E-4F0B-A0E8-7112E7091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34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573016"/>
            <a:ext cx="7772400" cy="147002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Телосложение человека. Пропорции тела.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0648"/>
            <a:ext cx="6400800" cy="694928"/>
          </a:xfrm>
        </p:spPr>
        <p:txBody>
          <a:bodyPr/>
          <a:lstStyle/>
          <a:p>
            <a:r>
              <a:rPr lang="ru-RU" b="1" u="sng" dirty="0" smtClean="0"/>
              <a:t>Практическое занятие №1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40072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брахиморфный тип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637112"/>
          </a:xfrm>
        </p:spPr>
        <p:txBody>
          <a:bodyPr/>
          <a:lstStyle/>
          <a:p>
            <a:r>
              <a:rPr lang="ru-RU" dirty="0"/>
              <a:t>У людей </a:t>
            </a:r>
            <a:r>
              <a:rPr lang="ru-RU" dirty="0" smtClean="0"/>
              <a:t>преобладают </a:t>
            </a:r>
            <a:r>
              <a:rPr lang="ru-RU" dirty="0"/>
              <a:t>поперечные размеры, хорошо развита мускулатура, они не очень высокого роста. </a:t>
            </a:r>
            <a:endParaRPr lang="ru-RU" dirty="0" smtClean="0"/>
          </a:p>
          <a:p>
            <a:r>
              <a:rPr lang="ru-RU" dirty="0" smtClean="0"/>
              <a:t>Сердце </a:t>
            </a:r>
            <a:r>
              <a:rPr lang="ru-RU" dirty="0"/>
              <a:t>расположено поперечно благодаря высоко стоящей диафрагме. </a:t>
            </a:r>
            <a:endParaRPr lang="ru-RU" dirty="0" smtClean="0"/>
          </a:p>
          <a:p>
            <a:r>
              <a:rPr lang="ru-RU" dirty="0" smtClean="0"/>
              <a:t>Легкие более </a:t>
            </a:r>
            <a:r>
              <a:rPr lang="ru-RU" dirty="0"/>
              <a:t>короткие и широкие, петли тонкой кишки расположены </a:t>
            </a:r>
            <a:r>
              <a:rPr lang="ru-RU" dirty="0" smtClean="0"/>
              <a:t>преимущественно </a:t>
            </a:r>
            <a:r>
              <a:rPr lang="ru-RU" dirty="0"/>
              <a:t>горизонтально. 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6032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долихоморфный тип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Люди отличаются </a:t>
            </a:r>
            <a:r>
              <a:rPr lang="ru-RU" dirty="0"/>
              <a:t>преобладанием продольных размеров, имеют относительно более длинные конечности, слабо развитые мышцы и тонкую прослойку подкожного жира, узкие кости. </a:t>
            </a:r>
            <a:endParaRPr lang="ru-RU" dirty="0" smtClean="0"/>
          </a:p>
          <a:p>
            <a:r>
              <a:rPr lang="ru-RU" dirty="0" smtClean="0"/>
              <a:t>Диафрагма </a:t>
            </a:r>
            <a:r>
              <a:rPr lang="ru-RU" dirty="0"/>
              <a:t>у них расположена ниже, поэтому легкие длиннее, а сердце расположено почти вертикально. </a:t>
            </a:r>
          </a:p>
        </p:txBody>
      </p:sp>
    </p:spTree>
    <p:extLst>
      <p:ext uri="{BB962C8B-B14F-4D97-AF65-F5344CB8AC3E}">
        <p14:creationId xmlns:p14="http://schemas.microsoft.com/office/powerpoint/2010/main" val="394874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268380"/>
              </p:ext>
            </p:extLst>
          </p:nvPr>
        </p:nvGraphicFramePr>
        <p:xfrm>
          <a:off x="577851" y="1600200"/>
          <a:ext cx="8170613" cy="4525962"/>
        </p:xfrm>
        <a:graphic>
          <a:graphicData uri="http://schemas.openxmlformats.org/drawingml/2006/table">
            <a:tbl>
              <a:tblPr/>
              <a:tblGrid>
                <a:gridCol w="2471783"/>
                <a:gridCol w="961249"/>
                <a:gridCol w="1098571"/>
                <a:gridCol w="1167230"/>
                <a:gridCol w="1304552"/>
                <a:gridCol w="1167228"/>
              </a:tblGrid>
              <a:tr h="354977">
                <a:tc rowSpan="3"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effectLst/>
                        </a:rPr>
                        <a:t>Тип телосложения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Размеры частей тела относительно длины тела, %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Длина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Ширина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руки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ноги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туловища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плеч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таза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677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effectLst/>
                        </a:rPr>
                        <a:t>Долихоморфный </a:t>
                      </a:r>
                      <a:r>
                        <a:rPr lang="ru-RU" sz="1700" dirty="0" smtClean="0">
                          <a:effectLst/>
                        </a:rPr>
                        <a:t>(</a:t>
                      </a:r>
                      <a:r>
                        <a:rPr lang="ru-RU" sz="1700" dirty="0" err="1" smtClean="0">
                          <a:effectLst/>
                        </a:rPr>
                        <a:t>гипостенический</a:t>
                      </a:r>
                      <a:r>
                        <a:rPr lang="ru-RU" sz="1700" dirty="0">
                          <a:effectLst/>
                        </a:rPr>
                        <a:t>)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29,5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55,0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46,5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21,5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16,0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677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effectLst/>
                        </a:rPr>
                        <a:t>Мезоморфный (</a:t>
                      </a:r>
                      <a:r>
                        <a:rPr lang="ru-RU" sz="1700" dirty="0" err="1">
                          <a:effectLst/>
                        </a:rPr>
                        <a:t>нормостенический</a:t>
                      </a:r>
                      <a:r>
                        <a:rPr lang="ru-RU" sz="1700" dirty="0">
                          <a:effectLst/>
                        </a:rPr>
                        <a:t>)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31,0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53,0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44,5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effectLst/>
                        </a:rPr>
                        <a:t>23,0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16,5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677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effectLst/>
                        </a:rPr>
                        <a:t>Брахиморфный (</a:t>
                      </a:r>
                      <a:r>
                        <a:rPr lang="ru-RU" sz="1700" dirty="0" err="1">
                          <a:effectLst/>
                        </a:rPr>
                        <a:t>гиперстенический</a:t>
                      </a:r>
                      <a:r>
                        <a:rPr lang="ru-RU" sz="1700" dirty="0">
                          <a:effectLst/>
                        </a:rPr>
                        <a:t>)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33,5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51,0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42,5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24,5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effectLst/>
                        </a:rPr>
                        <a:t>17,5</a:t>
                      </a:r>
                    </a:p>
                  </a:txBody>
                  <a:tcPr marL="88744" marR="88744" marT="44372" marB="4437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785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63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Гипостенический</a:t>
            </a:r>
            <a:r>
              <a:rPr lang="ru-RU" i="1" dirty="0" smtClean="0"/>
              <a:t> (</a:t>
            </a:r>
            <a:r>
              <a:rPr lang="ru-RU" dirty="0" smtClean="0">
                <a:effectLst/>
              </a:rPr>
              <a:t>долихоморфный</a:t>
            </a:r>
            <a:r>
              <a:rPr lang="ru-RU" i="1" dirty="0" smtClean="0"/>
              <a:t>) </a:t>
            </a:r>
            <a:r>
              <a:rPr lang="ru-RU" i="1" dirty="0"/>
              <a:t>тип</a:t>
            </a:r>
            <a:r>
              <a:rPr lang="ru-RU" dirty="0"/>
              <a:t> телосложения имеет предрасположенность к заболеваниям органов дыхания, гастритам и язвам желудка (двенадцатиперстной кишки) с пониженной кислотностью. Повышен риск артериальной гипотонии. У людей с этим типом телосложения чаше других наблюдается вегето-сосудистая дистония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58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Нормостенический</a:t>
            </a:r>
            <a:r>
              <a:rPr lang="ru-RU" i="1" dirty="0" smtClean="0"/>
              <a:t> (</a:t>
            </a:r>
            <a:r>
              <a:rPr lang="ru-RU" dirty="0" smtClean="0">
                <a:effectLst/>
              </a:rPr>
              <a:t>мезоморфный</a:t>
            </a:r>
            <a:r>
              <a:rPr lang="ru-RU" i="1" dirty="0" smtClean="0"/>
              <a:t>) тип</a:t>
            </a:r>
            <a:r>
              <a:rPr lang="ru-RU" dirty="0" smtClean="0"/>
              <a:t> телосложения имеет предрасположенность к таким заболеваниям как ревматизм, гастрит и язва желудка (двенадцатиперстной кишки) с повышенной кислотностью. Чаще других у представителей этого типа телосложения диагностируется гипертония.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35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err="1" smtClean="0"/>
              <a:t>Гиперстенический</a:t>
            </a:r>
            <a:r>
              <a:rPr lang="ru-RU" i="1" dirty="0" smtClean="0"/>
              <a:t> тип</a:t>
            </a:r>
            <a:r>
              <a:rPr lang="ru-RU" dirty="0" smtClean="0"/>
              <a:t> телосложения имеет предрасположенность к таким заболеваниям как атеросклероз, сахарный диабет, заболеваниям печени, нарушения обмена веществ (в том числе ожирение). Обычно артериальное давление выше нормы. С другой стороны представители этого типа значительно лучше противостоят простудным заболеваниям и заболеваниями органов дыхания.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4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4248472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Пропорции тела – это соотношения </a:t>
            </a:r>
            <a:r>
              <a:rPr lang="ru-RU" sz="4000" dirty="0"/>
              <a:t>размеров отдельных частей тела (туловища, конечностей и их сегментов)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9" r="6286"/>
          <a:stretch/>
        </p:blipFill>
        <p:spPr>
          <a:xfrm>
            <a:off x="4355973" y="1844824"/>
            <a:ext cx="456111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8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36712"/>
            <a:ext cx="7056784" cy="4780727"/>
          </a:xfrm>
        </p:spPr>
      </p:pic>
      <p:sp>
        <p:nvSpPr>
          <p:cNvPr id="4" name="Объект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Возрастные изменения пропорций тела.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5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58924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КМ — средняя линия. </a:t>
            </a:r>
          </a:p>
          <a:p>
            <a:r>
              <a:rPr lang="ru-RU" dirty="0" smtClean="0"/>
              <a:t>Цифры справа показывают соотношения частей тела у детей и взрослых, </a:t>
            </a:r>
          </a:p>
          <a:p>
            <a:r>
              <a:rPr lang="ru-RU" dirty="0" smtClean="0"/>
              <a:t>цифры внизу — возраст.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0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Пропорции тела и возраст человека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Возрастные </a:t>
            </a:r>
            <a:r>
              <a:rPr lang="ru-RU" dirty="0"/>
              <a:t>различия в пропорциях тела общеизвестны: ребенок отличается от взрослого относительно короткими ногами, длинным туловищем, большой </a:t>
            </a:r>
            <a:r>
              <a:rPr lang="ru-RU" dirty="0" smtClean="0"/>
              <a:t>головой. Для </a:t>
            </a:r>
            <a:r>
              <a:rPr lang="ru-RU" dirty="0"/>
              <a:t>характеристики возрастных изменений пропорций тела можно выражать размеры у детей в долях величины этих размеров у взрослых, приняв их за единицу. </a:t>
            </a:r>
          </a:p>
        </p:txBody>
      </p:sp>
    </p:spTree>
    <p:extLst>
      <p:ext uri="{BB962C8B-B14F-4D97-AF65-F5344CB8AC3E}">
        <p14:creationId xmlns:p14="http://schemas.microsoft.com/office/powerpoint/2010/main" val="203967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002535"/>
              </p:ext>
            </p:extLst>
          </p:nvPr>
        </p:nvGraphicFramePr>
        <p:xfrm>
          <a:off x="457200" y="2492896"/>
          <a:ext cx="8075240" cy="3169411"/>
        </p:xfrm>
        <a:graphic>
          <a:graphicData uri="http://schemas.openxmlformats.org/drawingml/2006/table">
            <a:tbl>
              <a:tblPr/>
              <a:tblGrid>
                <a:gridCol w="1378496"/>
                <a:gridCol w="864096"/>
                <a:gridCol w="785623"/>
                <a:gridCol w="1009405"/>
                <a:gridCol w="1009405"/>
                <a:gridCol w="1009405"/>
                <a:gridCol w="1009405"/>
                <a:gridCol w="1009405"/>
              </a:tblGrid>
              <a:tr h="5176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Размеры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Новорожденные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 год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4 года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 лет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 лет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17 лет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20 лет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362356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Длина ноги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0,24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0,36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0,56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0,68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0,85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0,98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1,00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6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Длина руки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0,32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0,44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0,54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0,67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0,81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0,97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1,00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651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Длина туловища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0,36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0,46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0,68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0,82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0,92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1,00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6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Ширина плеч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0,32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0,44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0,58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0,68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0,83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0,93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1,00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6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Ширина таза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0,28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0,44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0,68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0,83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0,93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1,00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66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76672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Данные возрастных изменений пропорций тела у мальчиков:</a:t>
            </a:r>
          </a:p>
        </p:txBody>
      </p:sp>
    </p:spTree>
    <p:extLst>
      <p:ext uri="{BB962C8B-B14F-4D97-AF65-F5344CB8AC3E}">
        <p14:creationId xmlns:p14="http://schemas.microsoft.com/office/powerpoint/2010/main" val="268657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96"/>
          <a:stretch/>
        </p:blipFill>
        <p:spPr>
          <a:xfrm>
            <a:off x="7376681" y="1790887"/>
            <a:ext cx="1589985" cy="452596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79"/>
          <a:stretch/>
        </p:blipFill>
        <p:spPr>
          <a:xfrm>
            <a:off x="164704" y="1772816"/>
            <a:ext cx="1659815" cy="453650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07704" y="1785005"/>
            <a:ext cx="54689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среднем, женщины отличаются от мужчин большей шириной таза и меньшей шириной плеч (в % длины тела). </a:t>
            </a:r>
          </a:p>
          <a:p>
            <a:r>
              <a:rPr lang="ru-RU" sz="3200" dirty="0" smtClean="0"/>
              <a:t>Длина руки и длина ноги в процентах длины тела примерно одинакова в обоих полах.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29093" y="228029"/>
            <a:ext cx="68571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Пропорции тела и половые различия</a:t>
            </a:r>
          </a:p>
        </p:txBody>
      </p:sp>
    </p:spTree>
    <p:extLst>
      <p:ext uri="{BB962C8B-B14F-4D97-AF65-F5344CB8AC3E}">
        <p14:creationId xmlns:p14="http://schemas.microsoft.com/office/powerpoint/2010/main" val="34106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366" y="188640"/>
            <a:ext cx="4558890" cy="6264696"/>
          </a:xfrm>
        </p:spPr>
        <p:txBody>
          <a:bodyPr>
            <a:normAutofit/>
          </a:bodyPr>
          <a:lstStyle/>
          <a:p>
            <a:r>
              <a:rPr lang="ru-RU" dirty="0"/>
              <a:t>Гармоничность пропорций тела является одним из критериев при оценке состояния здоровья человека.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8760"/>
            <a:ext cx="435184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2016224"/>
          </a:xfrm>
        </p:spPr>
        <p:txBody>
          <a:bodyPr>
            <a:noAutofit/>
          </a:bodyPr>
          <a:lstStyle/>
          <a:p>
            <a:r>
              <a:rPr lang="ru-RU" sz="3600" dirty="0"/>
              <a:t>На основании вычисления пропорций тела в анатомии выделяют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основных типа телосложения</a:t>
            </a:r>
            <a:r>
              <a:rPr lang="ru-RU" sz="3600" dirty="0"/>
              <a:t> человека: 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221325"/>
            <a:ext cx="72362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Мезоморфный</a:t>
            </a:r>
          </a:p>
          <a:p>
            <a:pPr marL="914400" indent="-914400">
              <a:buFont typeface="+mj-lt"/>
              <a:buAutoNum type="arabicPeriod"/>
            </a:pP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Брахиморфный</a:t>
            </a:r>
          </a:p>
          <a:p>
            <a:pPr marL="914400" indent="-914400">
              <a:buFont typeface="+mj-lt"/>
              <a:buAutoNum type="arabicPeriod"/>
            </a:pP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Долихоморфный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47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мезоморфный тип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люди, анатомические особенности которых приближаются к усредненным параметрам нормы (с учетом возраста, пола и т. 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80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374</Words>
  <Application>Microsoft Office PowerPoint</Application>
  <PresentationFormat>Экран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Телосложение человека. Пропорции тела. </vt:lpstr>
      <vt:lpstr>Презентация PowerPoint</vt:lpstr>
      <vt:lpstr>Возрастные изменения пропорций тела.  </vt:lpstr>
      <vt:lpstr>Пропорции тела и возраст человека </vt:lpstr>
      <vt:lpstr>Презентация PowerPoint</vt:lpstr>
      <vt:lpstr>Презентация PowerPoint</vt:lpstr>
      <vt:lpstr>Гармоничность пропорций тела является одним из критериев при оценке состояния здоровья человека.</vt:lpstr>
      <vt:lpstr>На основании вычисления пропорций тела в анатомии выделяют  три основных типа телосложения человека:  </vt:lpstr>
      <vt:lpstr>мезоморфный тип</vt:lpstr>
      <vt:lpstr>брахиморфный тип</vt:lpstr>
      <vt:lpstr>долихоморфный тип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Телосложение человека. Пропорции тела.</dc:title>
  <dc:creator>Денис</dc:creator>
  <cp:lastModifiedBy>Денис</cp:lastModifiedBy>
  <cp:revision>7</cp:revision>
  <dcterms:created xsi:type="dcterms:W3CDTF">2011-09-14T19:29:42Z</dcterms:created>
  <dcterms:modified xsi:type="dcterms:W3CDTF">2011-10-05T19:58:03Z</dcterms:modified>
</cp:coreProperties>
</file>