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F98F"/>
    <a:srgbClr val="C957C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2526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28B136-E666-4751-B6BC-084AE756518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79E8C5-7599-4D9D-AC05-C65B9B46BDA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B136-E666-4751-B6BC-084AE756518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E8C5-7599-4D9D-AC05-C65B9B46BDA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B136-E666-4751-B6BC-084AE756518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E8C5-7599-4D9D-AC05-C65B9B46BDA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B136-E666-4751-B6BC-084AE756518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E8C5-7599-4D9D-AC05-C65B9B46BD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B136-E666-4751-B6BC-084AE756518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E8C5-7599-4D9D-AC05-C65B9B46BD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B136-E666-4751-B6BC-084AE756518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E8C5-7599-4D9D-AC05-C65B9B46BD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B136-E666-4751-B6BC-084AE756518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E8C5-7599-4D9D-AC05-C65B9B46BDA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B136-E666-4751-B6BC-084AE756518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E8C5-7599-4D9D-AC05-C65B9B46BDA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B136-E666-4751-B6BC-084AE756518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E8C5-7599-4D9D-AC05-C65B9B46BD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B136-E666-4751-B6BC-084AE756518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E8C5-7599-4D9D-AC05-C65B9B46BD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B136-E666-4751-B6BC-084AE756518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E8C5-7599-4D9D-AC05-C65B9B46BD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228B136-E666-4751-B6BC-084AE756518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579E8C5-7599-4D9D-AC05-C65B9B46BD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140968"/>
            <a:ext cx="8352928" cy="1731982"/>
          </a:xfrm>
        </p:spPr>
        <p:txBody>
          <a:bodyPr/>
          <a:lstStyle/>
          <a:p>
            <a:r>
              <a:rPr lang="ru-RU" sz="6600" b="1" dirty="0" smtClean="0">
                <a:solidFill>
                  <a:srgbClr val="FFFF00"/>
                </a:solidFill>
              </a:rPr>
              <a:t>Строение и свойства</a:t>
            </a:r>
            <a:br>
              <a:rPr lang="ru-RU" sz="6600" b="1" dirty="0" smtClean="0">
                <a:solidFill>
                  <a:srgbClr val="FFFF00"/>
                </a:solidFill>
              </a:rPr>
            </a:br>
            <a:r>
              <a:rPr lang="ru-RU" sz="6600" b="1" dirty="0" smtClean="0">
                <a:solidFill>
                  <a:srgbClr val="FFFF00"/>
                </a:solidFill>
              </a:rPr>
              <a:t> </a:t>
            </a:r>
            <a:br>
              <a:rPr lang="ru-RU" sz="6600" b="1" dirty="0" smtClean="0">
                <a:solidFill>
                  <a:srgbClr val="FFFF00"/>
                </a:solidFill>
              </a:rPr>
            </a:br>
            <a:r>
              <a:rPr lang="ru-RU" sz="6600" b="1" dirty="0" smtClean="0">
                <a:solidFill>
                  <a:srgbClr val="FFFF00"/>
                </a:solidFill>
              </a:rPr>
              <a:t>нервной ткани</a:t>
            </a:r>
            <a:endParaRPr lang="ru-RU" sz="66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48680"/>
            <a:ext cx="6912768" cy="669250"/>
          </a:xfrm>
        </p:spPr>
        <p:txBody>
          <a:bodyPr>
            <a:noAutofit/>
          </a:bodyPr>
          <a:lstStyle/>
          <a:p>
            <a:r>
              <a:rPr lang="ru-RU" sz="4000" b="1" u="sng" dirty="0" err="1" smtClean="0"/>
              <a:t>Практичекское</a:t>
            </a:r>
            <a:r>
              <a:rPr lang="ru-RU" sz="4000" b="1" u="sng" dirty="0" smtClean="0"/>
              <a:t> занятие № 4</a:t>
            </a:r>
            <a:r>
              <a:rPr lang="en-US" sz="4000" b="1" u="sng" dirty="0" smtClean="0"/>
              <a:t> </a:t>
            </a:r>
            <a:endParaRPr lang="ru-RU" sz="4000" b="1" u="sng" dirty="0"/>
          </a:p>
        </p:txBody>
      </p:sp>
    </p:spTree>
    <p:extLst>
      <p:ext uri="{BB962C8B-B14F-4D97-AF65-F5344CB8AC3E}">
        <p14:creationId xmlns="" xmlns:p14="http://schemas.microsoft.com/office/powerpoint/2010/main" val="120884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5760640" cy="4117504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131" t="5199" r="3131" b="6773"/>
          <a:stretch/>
        </p:blipFill>
        <p:spPr>
          <a:xfrm>
            <a:off x="3440578" y="3501008"/>
            <a:ext cx="5448748" cy="3126991"/>
          </a:xfrm>
        </p:spPr>
      </p:pic>
    </p:spTree>
    <p:extLst>
      <p:ext uri="{BB962C8B-B14F-4D97-AF65-F5344CB8AC3E}">
        <p14:creationId xmlns="" xmlns:p14="http://schemas.microsoft.com/office/powerpoint/2010/main" val="80086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56263" cy="504056"/>
          </a:xfrm>
        </p:spPr>
        <p:txBody>
          <a:bodyPr/>
          <a:lstStyle/>
          <a:p>
            <a:r>
              <a:rPr lang="ru-RU" sz="4000" dirty="0"/>
              <a:t>Строение нервной ткани </a:t>
            </a:r>
            <a:r>
              <a:rPr lang="ru-RU" sz="4000" dirty="0" smtClean="0"/>
              <a:t>человека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636912"/>
            <a:ext cx="5676900" cy="40576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3595" y="98072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>нервные клетки </a:t>
            </a:r>
            <a:r>
              <a:rPr lang="ru-RU" sz="2800" dirty="0"/>
              <a:t>(</a:t>
            </a:r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нейроны</a:t>
            </a:r>
            <a:r>
              <a:rPr lang="ru-RU" sz="2800" dirty="0" smtClean="0"/>
              <a:t>)</a:t>
            </a:r>
          </a:p>
          <a:p>
            <a:r>
              <a:rPr lang="ru-RU" sz="2800" dirty="0" smtClean="0"/>
              <a:t>состоят </a:t>
            </a:r>
            <a:r>
              <a:rPr lang="ru-RU" sz="2800" dirty="0"/>
              <a:t>из тела и </a:t>
            </a:r>
            <a:r>
              <a:rPr lang="ru-RU" sz="2800" dirty="0" smtClean="0"/>
              <a:t>отростков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43851" y="1196171"/>
            <a:ext cx="27815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клетки-спутники</a:t>
            </a:r>
            <a:endParaRPr lang="ru-RU" sz="2800" dirty="0"/>
          </a:p>
        </p:txBody>
      </p:sp>
      <p:cxnSp>
        <p:nvCxnSpPr>
          <p:cNvPr id="8" name="Прямая со стрелкой 7"/>
          <p:cNvCxnSpPr>
            <a:stCxn id="5" idx="2"/>
          </p:cNvCxnSpPr>
          <p:nvPr/>
        </p:nvCxnSpPr>
        <p:spPr>
          <a:xfrm>
            <a:off x="2639595" y="1934835"/>
            <a:ext cx="636261" cy="2358261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639595" y="1934835"/>
            <a:ext cx="3300557" cy="2730902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2"/>
          </p:cNvCxnSpPr>
          <p:nvPr/>
        </p:nvCxnSpPr>
        <p:spPr>
          <a:xfrm flipH="1">
            <a:off x="4499992" y="1719391"/>
            <a:ext cx="2634625" cy="1277561"/>
          </a:xfrm>
          <a:prstGeom prst="straightConnector1">
            <a:avLst/>
          </a:prstGeom>
          <a:ln w="25400">
            <a:solidFill>
              <a:srgbClr val="ADF98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2"/>
          </p:cNvCxnSpPr>
          <p:nvPr/>
        </p:nvCxnSpPr>
        <p:spPr>
          <a:xfrm flipH="1">
            <a:off x="4289873" y="1719391"/>
            <a:ext cx="2844744" cy="2186952"/>
          </a:xfrm>
          <a:prstGeom prst="straightConnector1">
            <a:avLst/>
          </a:prstGeom>
          <a:ln w="25400">
            <a:solidFill>
              <a:srgbClr val="ADF98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2"/>
          </p:cNvCxnSpPr>
          <p:nvPr/>
        </p:nvCxnSpPr>
        <p:spPr>
          <a:xfrm flipH="1">
            <a:off x="4925595" y="1719391"/>
            <a:ext cx="2209022" cy="2946346"/>
          </a:xfrm>
          <a:prstGeom prst="straightConnector1">
            <a:avLst/>
          </a:prstGeom>
          <a:ln w="25400">
            <a:solidFill>
              <a:srgbClr val="ADF98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2"/>
          </p:cNvCxnSpPr>
          <p:nvPr/>
        </p:nvCxnSpPr>
        <p:spPr>
          <a:xfrm flipH="1">
            <a:off x="6033328" y="1719391"/>
            <a:ext cx="1101289" cy="1997641"/>
          </a:xfrm>
          <a:prstGeom prst="straightConnector1">
            <a:avLst/>
          </a:prstGeom>
          <a:ln w="25400">
            <a:solidFill>
              <a:srgbClr val="ADF98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2"/>
          </p:cNvCxnSpPr>
          <p:nvPr/>
        </p:nvCxnSpPr>
        <p:spPr>
          <a:xfrm flipH="1">
            <a:off x="6372200" y="1719391"/>
            <a:ext cx="762417" cy="4373905"/>
          </a:xfrm>
          <a:prstGeom prst="straightConnector1">
            <a:avLst/>
          </a:prstGeom>
          <a:ln w="25400">
            <a:solidFill>
              <a:srgbClr val="ADF98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0328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004" t="3391" r="2541" b="7313"/>
          <a:stretch/>
        </p:blipFill>
        <p:spPr>
          <a:xfrm>
            <a:off x="1224701" y="3573016"/>
            <a:ext cx="5356795" cy="3094843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0"/>
            <a:ext cx="7756263" cy="1054250"/>
          </a:xfrm>
        </p:spPr>
        <p:txBody>
          <a:bodyPr/>
          <a:lstStyle/>
          <a:p>
            <a:r>
              <a:rPr lang="ru-RU" dirty="0" smtClean="0"/>
              <a:t>Строение нейрона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124743"/>
            <a:ext cx="228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400" b="1" u="sng" dirty="0">
                <a:solidFill>
                  <a:srgbClr val="00B050"/>
                </a:solidFill>
              </a:rPr>
              <a:t>Тело нейрона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1124744"/>
            <a:ext cx="3006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400" b="1" u="sng" dirty="0">
                <a:solidFill>
                  <a:srgbClr val="00B050"/>
                </a:solidFill>
              </a:rPr>
              <a:t>Отростки нейрона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2412" y="1772937"/>
            <a:ext cx="32134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Состоит 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из цитоплазмы и ядра, которое обычно располагается в центре.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03098" y="1752700"/>
            <a:ext cx="49711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Большинство 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нейронов имеет один </a:t>
            </a: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длинный (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до одного метра) </a:t>
            </a: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и несколько коротких отростков. Длинные отростки нейронов участвуют в образовании нервных волокон.</a:t>
            </a:r>
          </a:p>
        </p:txBody>
      </p:sp>
    </p:spTree>
    <p:extLst>
      <p:ext uri="{BB962C8B-B14F-4D97-AF65-F5344CB8AC3E}">
        <p14:creationId xmlns="" xmlns:p14="http://schemas.microsoft.com/office/powerpoint/2010/main" val="112207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492896"/>
            <a:ext cx="7833192" cy="399330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Тела нейронов и их отростки образуют основную и важнейшую часть </a:t>
            </a:r>
            <a:r>
              <a:rPr lang="ru-RU" sz="2800" b="1" dirty="0">
                <a:solidFill>
                  <a:srgbClr val="00B050"/>
                </a:solidFill>
              </a:rPr>
              <a:t>головного и спинного мозга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err="1" smtClean="0"/>
              <a:t>Черепномозговые</a:t>
            </a:r>
            <a:r>
              <a:rPr lang="ru-RU" dirty="0" smtClean="0"/>
              <a:t> </a:t>
            </a:r>
            <a:r>
              <a:rPr lang="ru-RU" dirty="0"/>
              <a:t>и спинномозговые нервы состоят из нервных волокон. Эти волокна соединяют тела нейронов, лежащие в центральной нервной системе, со всеми органами тела.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3729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400600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4000" b="1" dirty="0" smtClean="0">
                <a:latin typeface="Georgia" pitchFamily="18" charset="0"/>
              </a:rPr>
              <a:t>Возбудимость    и   проводимость</a:t>
            </a:r>
            <a:endParaRPr lang="ru-RU" sz="4000" b="1" dirty="0">
              <a:latin typeface="Georgia" pitchFamily="18" charset="0"/>
            </a:endParaRP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Возбудимость</a:t>
            </a:r>
            <a:r>
              <a:rPr lang="ru-RU" dirty="0"/>
              <a:t> нейрона проявляется в способности воспринимать раздражение и отвечать на него определенным видом деятельности. Возбудимость – это важнейшее свойство всех живых клеток. Резко выраженная в нервной ткани, она присуща и другим тканям. Так, например, мышечная ткань, воспринимая раздражение, отвечает на него сокращением своих волокон.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В нейроне в ответ на раздражение возникает особый физиологический процесс – возбуждение, которое всегда распространяется по нему и нейронам, соединенным с ним.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16632"/>
            <a:ext cx="7756263" cy="698604"/>
          </a:xfrm>
        </p:spPr>
        <p:txBody>
          <a:bodyPr/>
          <a:lstStyle/>
          <a:p>
            <a:r>
              <a:rPr lang="ru-RU" dirty="0"/>
              <a:t>Свойства нервной </a:t>
            </a:r>
            <a:r>
              <a:rPr lang="ru-RU" dirty="0" smtClean="0"/>
              <a:t>ткани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837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dirty="0"/>
              <a:t>Способность нейрона передавать возбуждение называется </a:t>
            </a:r>
            <a:r>
              <a:rPr lang="ru-RU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проводимостью</a:t>
            </a:r>
            <a:r>
              <a:rPr lang="ru-RU" dirty="0"/>
              <a:t>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Нейроны проводят возбуждение в одном направлении. Нейроны, проводящие возбуждение от головного и спинного мозга к различным органам, называются центробежными. Нейроны, проводящие возбуждение в обратном направлении – от органов к мозгу, называются центростремительными.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54588"/>
          </a:xfrm>
        </p:spPr>
        <p:txBody>
          <a:bodyPr/>
          <a:lstStyle/>
          <a:p>
            <a:r>
              <a:rPr lang="ru-RU" sz="4000" b="1" dirty="0">
                <a:solidFill>
                  <a:schemeClr val="tx1"/>
                </a:solidFill>
                <a:latin typeface="Georgia" pitchFamily="18" charset="0"/>
              </a:rPr>
              <a:t>Проводимость </a:t>
            </a:r>
            <a:r>
              <a:rPr lang="ru-RU" sz="4000" b="1" dirty="0" smtClean="0">
                <a:solidFill>
                  <a:schemeClr val="tx1"/>
                </a:solidFill>
                <a:latin typeface="Georgia" pitchFamily="18" charset="0"/>
              </a:rPr>
              <a:t>нейрона</a:t>
            </a:r>
            <a:endParaRPr lang="ru-RU" sz="4000" b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219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58" y="476672"/>
            <a:ext cx="770485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u="sng" dirty="0" smtClean="0"/>
              <a:t>Возбудимость </a:t>
            </a:r>
            <a:r>
              <a:rPr lang="ru-RU" sz="2400" u="sng" dirty="0"/>
              <a:t>и проводимость нейронов легко доказать на </a:t>
            </a:r>
            <a:r>
              <a:rPr lang="ru-RU" sz="2400" u="sng" dirty="0" smtClean="0"/>
              <a:t>опыте: </a:t>
            </a:r>
          </a:p>
          <a:p>
            <a:endParaRPr lang="ru-RU" sz="2400" u="sng" dirty="0" smtClean="0"/>
          </a:p>
          <a:p>
            <a:endParaRPr lang="ru-RU" sz="2400" u="sng" dirty="0"/>
          </a:p>
          <a:p>
            <a:endParaRPr lang="ru-RU" sz="2400" u="sng" dirty="0" smtClean="0"/>
          </a:p>
          <a:p>
            <a:endParaRPr lang="ru-RU" sz="2400" u="sng" dirty="0" smtClean="0"/>
          </a:p>
          <a:p>
            <a:r>
              <a:rPr lang="ru-RU" sz="2400" dirty="0" smtClean="0"/>
              <a:t>Если </a:t>
            </a:r>
            <a:r>
              <a:rPr lang="ru-RU" sz="2400" dirty="0"/>
              <a:t>электрическим током определенной силы раздражать у живого организма нерв, оканчивающийся в мышце, то последняя сокращается. Это явление можно объяснить только так: электрический ток вызвал в раздражаемом участке нерва изменения, которые привели к возникновению процесса возбуждения; этот процесс распространился по нервным волокнам до мышцы; мышца, получив раздражение, сократилась.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08091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Скорость, с которой проводится возбуждение, различна. Она тем больше, чем выше по своей организации живой организм. У одного и того же живого организма нервные волокна, оканчивающиеся в различных органах, проводят возбуждение с неодинаковой быстротой. Наибольшая скорость проведения возбуждения у человека достигает 120 м в секунду.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126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340768"/>
            <a:ext cx="8265240" cy="49685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1. Препарат нервной ткани под микроскопом зарисовать в тетради (сделать подписи клеток).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2. Зарисовать схематическое строение нейрона, указав на схеме следующие детали: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Тело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Аксон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Дендриты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Миелиновая оболочка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3. Назвать свойства нервной ткани с пояснениями.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0"/>
            <a:ext cx="7756263" cy="1054250"/>
          </a:xfrm>
        </p:spPr>
        <p:txBody>
          <a:bodyPr/>
          <a:lstStyle/>
          <a:p>
            <a:r>
              <a:rPr lang="ru-RU" dirty="0" smtClean="0"/>
              <a:t>Практическая часть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5218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191</TotalTime>
  <Words>402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Твердый переплет</vt:lpstr>
      <vt:lpstr>Строение и свойства   нервной ткани</vt:lpstr>
      <vt:lpstr>Строение нервной ткани человека</vt:lpstr>
      <vt:lpstr>Строение нейрона</vt:lpstr>
      <vt:lpstr>Слайд 4</vt:lpstr>
      <vt:lpstr>Свойства нервной ткани</vt:lpstr>
      <vt:lpstr>Проводимость нейрона</vt:lpstr>
      <vt:lpstr>Слайд 7</vt:lpstr>
      <vt:lpstr>Слайд 8</vt:lpstr>
      <vt:lpstr>Практическая часть</vt:lpstr>
      <vt:lpstr>Слайд 10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и свойства нервной ткани</dc:title>
  <dc:creator>Денис</dc:creator>
  <cp:lastModifiedBy>Svetlana</cp:lastModifiedBy>
  <cp:revision>17</cp:revision>
  <dcterms:created xsi:type="dcterms:W3CDTF">2011-10-05T09:51:59Z</dcterms:created>
  <dcterms:modified xsi:type="dcterms:W3CDTF">2011-11-02T08:59:52Z</dcterms:modified>
</cp:coreProperties>
</file>