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953D67-97C2-4AAF-ADFC-4963AC6AACF4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62ACF4D-72DC-4FCA-A877-41AD5938F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786842" cy="3071834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Courier New" pitchFamily="49" charset="0"/>
              </a:rPr>
              <a:t>RELATIVE </a:t>
            </a:r>
            <a:b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Courier New" pitchFamily="49" charset="0"/>
              </a:rPr>
            </a:b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Courier New" pitchFamily="49" charset="0"/>
              </a:rPr>
              <a:t>PRONOUNCE</a:t>
            </a:r>
            <a:endParaRPr lang="ru-RU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Courier New" pitchFamily="49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0" y="4643446"/>
            <a:ext cx="9144000" cy="2065404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>
              <a:spcBef>
                <a:spcPct val="0"/>
              </a:spcBef>
            </a:pPr>
            <a:endParaRPr lang="en-US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>
              <a:spcBef>
                <a:spcPct val="0"/>
              </a:spcBef>
            </a:pP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hlinkClick r:id="rId2" action="ppaction://hlinksldjump"/>
              </a:rPr>
              <a:t>WHO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              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hlinkClick r:id="rId3" action="ppaction://hlinksldjump"/>
              </a:rPr>
              <a:t>WHOSE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</a:p>
          <a:p>
            <a:pPr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              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  <a:hlinkClick r:id="rId4" action="ppaction://hlinksldjump"/>
              </a:rPr>
              <a:t>WHICH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                     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  <a:hlinkClick r:id="rId4" action="ppaction://hlinksldjump"/>
              </a:rPr>
              <a:t>THAT</a:t>
            </a:r>
            <a:endParaRPr lang="ru-RU" sz="40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13192" cy="1636776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WHO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7158" y="2928934"/>
            <a:ext cx="8572560" cy="3286148"/>
          </a:xfrm>
        </p:spPr>
        <p:txBody>
          <a:bodyPr>
            <a:normAutofit/>
          </a:bodyPr>
          <a:lstStyle/>
          <a:p>
            <a:r>
              <a:rPr lang="en-US" sz="4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 use it for people</a:t>
            </a:r>
            <a:r>
              <a:rPr lang="ru-RU" sz="4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</a:t>
            </a:r>
            <a:endParaRPr lang="en-US" sz="4400" b="1" u="sng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n-US" sz="900" b="1" dirty="0" smtClean="0">
              <a:solidFill>
                <a:schemeClr val="bg1">
                  <a:lumMod val="95000"/>
                  <a:lumOff val="5000"/>
                </a:schemeClr>
              </a:solidFill>
              <a:latin typeface="English157 BT" pitchFamily="66" charset="0"/>
            </a:endParaRPr>
          </a:p>
          <a:p>
            <a:pPr algn="ctr"/>
            <a:r>
              <a:rPr lang="en-US" sz="39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Tom is a doctor  </a:t>
            </a:r>
            <a:r>
              <a:rPr lang="en-US" sz="3900" b="1" dirty="0" smtClean="0">
                <a:solidFill>
                  <a:srgbClr val="C00000"/>
                </a:solidFill>
                <a:latin typeface="Segoe Print" pitchFamily="2" charset="0"/>
              </a:rPr>
              <a:t>who</a:t>
            </a:r>
            <a:r>
              <a:rPr lang="en-US" sz="39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teats sick people.</a:t>
            </a:r>
          </a:p>
          <a:p>
            <a:pPr algn="ctr"/>
            <a:r>
              <a:rPr lang="en-US" sz="39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My friend is a singer  </a:t>
            </a:r>
            <a:r>
              <a:rPr lang="en-US" sz="3900" b="1" dirty="0" smtClean="0">
                <a:solidFill>
                  <a:srgbClr val="C00000"/>
                </a:solidFill>
                <a:latin typeface="Segoe Print" pitchFamily="2" charset="0"/>
              </a:rPr>
              <a:t>who</a:t>
            </a:r>
            <a:r>
              <a:rPr lang="en-US" sz="39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sings opera.</a:t>
            </a:r>
          </a:p>
          <a:p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7643834" y="6072206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Back</a:t>
            </a:r>
            <a:endParaRPr lang="en-US" dirty="0" smtClean="0"/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3500430" y="4143380"/>
            <a:ext cx="2143108" cy="714380"/>
          </a:xfrm>
          <a:prstGeom prst="rect">
            <a:avLst/>
          </a:prstGeom>
        </p:spPr>
        <p:txBody>
          <a:bodyPr vert="horz" lIns="91440" tIns="0" rIns="91440" bIns="0" rtlCol="0" anchor="b">
            <a:normAutofit fontScale="47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u="sng" noProof="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E</a:t>
            </a:r>
            <a:r>
              <a:rPr kumimoji="0" lang="en-US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xamples</a:t>
            </a: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: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WHICH   /   THAT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85720" y="2714620"/>
            <a:ext cx="8643998" cy="3786214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 use them for objects and animals</a:t>
            </a:r>
            <a:r>
              <a:rPr lang="ru-RU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</a:t>
            </a:r>
            <a:endParaRPr lang="en-US" sz="4000" b="1" u="sng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n-US" sz="900" b="1" dirty="0" smtClean="0">
              <a:solidFill>
                <a:schemeClr val="bg1">
                  <a:lumMod val="95000"/>
                  <a:lumOff val="5000"/>
                </a:schemeClr>
              </a:solidFill>
              <a:latin typeface="English157 BT" pitchFamily="66" charset="0"/>
            </a:endParaRPr>
          </a:p>
          <a:p>
            <a:pPr algn="ctr"/>
            <a:endParaRPr lang="en-US" sz="1400" b="1" dirty="0" smtClean="0">
              <a:solidFill>
                <a:schemeClr val="bg1">
                  <a:lumMod val="95000"/>
                  <a:lumOff val="5000"/>
                </a:schemeClr>
              </a:solidFill>
              <a:latin typeface="Segoe Print" pitchFamily="2" charset="0"/>
            </a:endParaRPr>
          </a:p>
          <a:p>
            <a:pPr algn="ctr"/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A carrot is an orange vegetable   </a:t>
            </a:r>
            <a:r>
              <a:rPr lang="en-US" sz="2800" b="1" dirty="0" smtClean="0">
                <a:solidFill>
                  <a:srgbClr val="C00000"/>
                </a:solidFill>
                <a:latin typeface="Segoe Print" pitchFamily="2" charset="0"/>
              </a:rPr>
              <a:t>that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grows under the ground.</a:t>
            </a:r>
          </a:p>
          <a:p>
            <a:pPr algn="ctr"/>
            <a:endParaRPr lang="en-US" sz="3300" b="1" dirty="0" smtClean="0">
              <a:solidFill>
                <a:schemeClr val="bg1">
                  <a:lumMod val="95000"/>
                  <a:lumOff val="5000"/>
                </a:schemeClr>
              </a:solidFill>
              <a:latin typeface="Segoe Print" pitchFamily="2" charset="0"/>
            </a:endParaRPr>
          </a:p>
          <a:p>
            <a:pPr algn="ctr"/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A seal is a mammal  </a:t>
            </a:r>
            <a:r>
              <a:rPr lang="en-US" sz="2800" b="1" dirty="0" smtClean="0">
                <a:solidFill>
                  <a:srgbClr val="C00000"/>
                </a:solidFill>
                <a:latin typeface="Segoe Print" pitchFamily="2" charset="0"/>
              </a:rPr>
              <a:t>which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lives in the sea.</a:t>
            </a:r>
          </a:p>
          <a:p>
            <a:endParaRPr lang="ru-RU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500430" y="4143380"/>
            <a:ext cx="2143108" cy="714380"/>
          </a:xfrm>
          <a:prstGeom prst="rect">
            <a:avLst/>
          </a:prstGeom>
        </p:spPr>
        <p:txBody>
          <a:bodyPr vert="horz" lIns="91440" tIns="0" rIns="91440" bIns="0" rtlCol="0" anchor="b">
            <a:normAutofit fontScale="47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u="sng" noProof="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E</a:t>
            </a:r>
            <a:r>
              <a:rPr kumimoji="0" lang="en-US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xamples</a:t>
            </a: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: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786710" y="6143644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Back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WHOSE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85720" y="2928934"/>
            <a:ext cx="8643998" cy="3786214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 use it for people to show possession</a:t>
            </a:r>
            <a:r>
              <a:rPr lang="ru-RU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</a:t>
            </a:r>
            <a:endParaRPr lang="en-US" sz="4000" b="1" u="sng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n-US" sz="2800" b="1" dirty="0" smtClean="0">
              <a:solidFill>
                <a:schemeClr val="bg1">
                  <a:lumMod val="95000"/>
                  <a:lumOff val="5000"/>
                </a:schemeClr>
              </a:solidFill>
              <a:latin typeface="English157 BT" pitchFamily="66" charset="0"/>
            </a:endParaRPr>
          </a:p>
          <a:p>
            <a:pPr algn="ctr"/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He is the person  </a:t>
            </a:r>
            <a:r>
              <a:rPr lang="en-US" sz="2800" b="1" dirty="0" smtClean="0">
                <a:solidFill>
                  <a:srgbClr val="C00000"/>
                </a:solidFill>
                <a:latin typeface="Segoe Print" pitchFamily="2" charset="0"/>
              </a:rPr>
              <a:t>whose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name is known all over the World .</a:t>
            </a:r>
          </a:p>
          <a:p>
            <a:pPr algn="ctr"/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She is the lady  </a:t>
            </a:r>
            <a:r>
              <a:rPr lang="en-US" sz="2800" b="1" dirty="0" smtClean="0">
                <a:solidFill>
                  <a:srgbClr val="C00000"/>
                </a:solidFill>
                <a:latin typeface="Segoe Print" pitchFamily="2" charset="0"/>
              </a:rPr>
              <a:t>whose 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car was stolen.</a:t>
            </a:r>
          </a:p>
          <a:p>
            <a:endParaRPr lang="ru-RU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500430" y="4143380"/>
            <a:ext cx="2143108" cy="714380"/>
          </a:xfrm>
          <a:prstGeom prst="rect">
            <a:avLst/>
          </a:prstGeom>
        </p:spPr>
        <p:txBody>
          <a:bodyPr vert="horz" lIns="91440" tIns="0" rIns="91440" bIns="0" rtlCol="0" anchor="b">
            <a:normAutofit fontScale="47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u="sng" noProof="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E</a:t>
            </a:r>
            <a:r>
              <a:rPr kumimoji="0" lang="en-US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xamples</a:t>
            </a: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: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858148" y="6143644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Back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185</TotalTime>
  <Words>108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Модульная</vt:lpstr>
      <vt:lpstr>RELATIVE  PRONOUNCE</vt:lpstr>
      <vt:lpstr>WHO</vt:lpstr>
      <vt:lpstr>WHICH   /   THAT</vt:lpstr>
      <vt:lpstr>WHOSE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 PRONOUNCE</dc:title>
  <dc:creator>Денис</dc:creator>
  <cp:lastModifiedBy>Денис</cp:lastModifiedBy>
  <cp:revision>20</cp:revision>
  <dcterms:created xsi:type="dcterms:W3CDTF">2009-10-21T14:42:57Z</dcterms:created>
  <dcterms:modified xsi:type="dcterms:W3CDTF">2009-10-21T18:22:26Z</dcterms:modified>
</cp:coreProperties>
</file>