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4" r:id="rId6"/>
    <p:sldId id="260" r:id="rId7"/>
    <p:sldId id="266" r:id="rId8"/>
    <p:sldId id="265" r:id="rId9"/>
    <p:sldId id="261" r:id="rId10"/>
    <p:sldId id="262" r:id="rId11"/>
    <p:sldId id="267" r:id="rId12"/>
    <p:sldId id="263" r:id="rId13"/>
    <p:sldId id="268" r:id="rId14"/>
    <p:sldId id="269" r:id="rId15"/>
    <p:sldId id="270" r:id="rId16"/>
    <p:sldId id="271" r:id="rId17"/>
    <p:sldId id="273" r:id="rId18"/>
    <p:sldId id="274" r:id="rId19"/>
    <p:sldId id="272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81" autoAdjust="0"/>
    <p:restoredTop sz="94660"/>
  </p:normalViewPr>
  <p:slideViewPr>
    <p:cSldViewPr>
      <p:cViewPr varScale="1">
        <p:scale>
          <a:sx n="73" d="100"/>
          <a:sy n="73" d="100"/>
        </p:scale>
        <p:origin x="-142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62BFB91-1369-4855-860C-1B3A23AEC05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E366E92-1B31-4899-B210-108AB35F1D17}">
      <dgm:prSet phldrT="[Текст]" custT="1"/>
      <dgm:spPr>
        <a:solidFill>
          <a:schemeClr val="accent2">
            <a:lumMod val="40000"/>
            <a:lumOff val="60000"/>
            <a:alpha val="60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5400" b="1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Стадии сна</a:t>
          </a:r>
        </a:p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400" dirty="0"/>
        </a:p>
      </dgm:t>
    </dgm:pt>
    <dgm:pt modelId="{0DA2F81A-232C-4856-8FF1-73F023A3C959}" type="parTrans" cxnId="{BF1404AE-DAC7-4091-96AF-140DE9643114}">
      <dgm:prSet/>
      <dgm:spPr/>
      <dgm:t>
        <a:bodyPr/>
        <a:lstStyle/>
        <a:p>
          <a:endParaRPr lang="ru-RU" sz="3200"/>
        </a:p>
      </dgm:t>
    </dgm:pt>
    <dgm:pt modelId="{4D0F46D0-369E-4D6A-B064-1BAE107E552E}" type="sibTrans" cxnId="{BF1404AE-DAC7-4091-96AF-140DE9643114}">
      <dgm:prSet/>
      <dgm:spPr/>
      <dgm:t>
        <a:bodyPr/>
        <a:lstStyle/>
        <a:p>
          <a:endParaRPr lang="ru-RU" sz="3200"/>
        </a:p>
      </dgm:t>
    </dgm:pt>
    <dgm:pt modelId="{898F2E35-6D1C-4BAE-9C81-A0C1C908AAB6}">
      <dgm:prSet phldrT="[Текст]" custT="1"/>
      <dgm:spPr>
        <a:solidFill>
          <a:schemeClr val="accent1">
            <a:hueOff val="0"/>
            <a:satOff val="0"/>
            <a:lumOff val="0"/>
            <a:alpha val="46000"/>
          </a:scheme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5400" dirty="0" smtClean="0"/>
            <a:t>Быстрый </a:t>
          </a:r>
        </a:p>
        <a:p>
          <a:r>
            <a:rPr lang="ru-RU" sz="5400" dirty="0" smtClean="0"/>
            <a:t>сон</a:t>
          </a:r>
          <a:endParaRPr lang="ru-RU" sz="5400" dirty="0"/>
        </a:p>
      </dgm:t>
    </dgm:pt>
    <dgm:pt modelId="{2CAF8946-86C3-4698-9395-4D52ABA043E8}" type="parTrans" cxnId="{A601279B-6081-4D3D-AAD9-A3FB405F1E05}">
      <dgm:prSet/>
      <dgm:spPr/>
      <dgm:t>
        <a:bodyPr/>
        <a:lstStyle/>
        <a:p>
          <a:endParaRPr lang="ru-RU" sz="3200"/>
        </a:p>
      </dgm:t>
    </dgm:pt>
    <dgm:pt modelId="{C068311B-C2BC-47BE-BD24-98B3B0FCEF2A}" type="sibTrans" cxnId="{A601279B-6081-4D3D-AAD9-A3FB405F1E05}">
      <dgm:prSet/>
      <dgm:spPr/>
      <dgm:t>
        <a:bodyPr/>
        <a:lstStyle/>
        <a:p>
          <a:endParaRPr lang="ru-RU" sz="3200"/>
        </a:p>
      </dgm:t>
    </dgm:pt>
    <dgm:pt modelId="{025425E8-27B0-4A8C-9CA3-4FCB4E01CF72}">
      <dgm:prSet phldrT="[Текст]" custT="1"/>
      <dgm:spPr>
        <a:solidFill>
          <a:srgbClr val="92D050">
            <a:alpha val="59000"/>
          </a:srgbClr>
        </a:solidFill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ru-RU" sz="5400" dirty="0" smtClean="0"/>
            <a:t>Медленный сон</a:t>
          </a:r>
          <a:endParaRPr lang="ru-RU" sz="5400" dirty="0"/>
        </a:p>
      </dgm:t>
    </dgm:pt>
    <dgm:pt modelId="{72A06699-F41A-40B1-8FF1-907CBBA056BB}" type="parTrans" cxnId="{0B98BA53-1448-4B99-B2A3-B6AF7A9D1925}">
      <dgm:prSet/>
      <dgm:spPr/>
      <dgm:t>
        <a:bodyPr/>
        <a:lstStyle/>
        <a:p>
          <a:endParaRPr lang="ru-RU" sz="3200"/>
        </a:p>
      </dgm:t>
    </dgm:pt>
    <dgm:pt modelId="{BD402AC3-B7CB-4DD2-9568-49D534BD9894}" type="sibTrans" cxnId="{0B98BA53-1448-4B99-B2A3-B6AF7A9D1925}">
      <dgm:prSet/>
      <dgm:spPr/>
      <dgm:t>
        <a:bodyPr/>
        <a:lstStyle/>
        <a:p>
          <a:endParaRPr lang="ru-RU" sz="3200"/>
        </a:p>
      </dgm:t>
    </dgm:pt>
    <dgm:pt modelId="{32CA264C-CEB3-46EB-A1A1-BFD152DB242C}" type="pres">
      <dgm:prSet presAssocID="{C62BFB91-1369-4855-860C-1B3A23AEC05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21A07B8-E61E-4F69-A8A5-919967327EBB}" type="pres">
      <dgm:prSet presAssocID="{5E366E92-1B31-4899-B210-108AB35F1D17}" presName="hierRoot1" presStyleCnt="0">
        <dgm:presLayoutVars>
          <dgm:hierBranch val="init"/>
        </dgm:presLayoutVars>
      </dgm:prSet>
      <dgm:spPr/>
    </dgm:pt>
    <dgm:pt modelId="{09851FE2-D70C-41D2-8408-BCEA5F8EBCA3}" type="pres">
      <dgm:prSet presAssocID="{5E366E92-1B31-4899-B210-108AB35F1D17}" presName="rootComposite1" presStyleCnt="0"/>
      <dgm:spPr/>
    </dgm:pt>
    <dgm:pt modelId="{8A431AC8-56C8-4F2B-9172-7141E8D794B3}" type="pres">
      <dgm:prSet presAssocID="{5E366E92-1B31-4899-B210-108AB35F1D17}" presName="rootText1" presStyleLbl="node0" presStyleIdx="0" presStyleCnt="1" custScaleY="7212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0CD0EEF-CD36-4A7F-BF81-B40C7424A207}" type="pres">
      <dgm:prSet presAssocID="{5E366E92-1B31-4899-B210-108AB35F1D1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3CDC7E40-1941-473C-A4AA-F35131BAD426}" type="pres">
      <dgm:prSet presAssocID="{5E366E92-1B31-4899-B210-108AB35F1D17}" presName="hierChild2" presStyleCnt="0"/>
      <dgm:spPr/>
    </dgm:pt>
    <dgm:pt modelId="{9CB9558F-D469-4B37-9791-DBBCDB1229ED}" type="pres">
      <dgm:prSet presAssocID="{2CAF8946-86C3-4698-9395-4D52ABA043E8}" presName="Name37" presStyleLbl="parChTrans1D2" presStyleIdx="0" presStyleCnt="2"/>
      <dgm:spPr/>
      <dgm:t>
        <a:bodyPr/>
        <a:lstStyle/>
        <a:p>
          <a:endParaRPr lang="ru-RU"/>
        </a:p>
      </dgm:t>
    </dgm:pt>
    <dgm:pt modelId="{798AD87D-8151-4EBC-B60B-73B1967F47B6}" type="pres">
      <dgm:prSet presAssocID="{898F2E35-6D1C-4BAE-9C81-A0C1C908AAB6}" presName="hierRoot2" presStyleCnt="0">
        <dgm:presLayoutVars>
          <dgm:hierBranch val="init"/>
        </dgm:presLayoutVars>
      </dgm:prSet>
      <dgm:spPr/>
    </dgm:pt>
    <dgm:pt modelId="{8AFC28B4-8362-476A-A619-56BDF038C385}" type="pres">
      <dgm:prSet presAssocID="{898F2E35-6D1C-4BAE-9C81-A0C1C908AAB6}" presName="rootComposite" presStyleCnt="0"/>
      <dgm:spPr/>
    </dgm:pt>
    <dgm:pt modelId="{B4FEB436-B80A-4EE4-85D0-43A6CE7D3DEE}" type="pres">
      <dgm:prSet presAssocID="{898F2E35-6D1C-4BAE-9C81-A0C1C908AAB6}" presName="rootText" presStyleLbl="node2" presStyleIdx="0" presStyleCnt="2" custScaleY="9419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C63385C-DB64-4F38-BAC5-A78ADB373CF3}" type="pres">
      <dgm:prSet presAssocID="{898F2E35-6D1C-4BAE-9C81-A0C1C908AAB6}" presName="rootConnector" presStyleLbl="node2" presStyleIdx="0" presStyleCnt="2"/>
      <dgm:spPr/>
      <dgm:t>
        <a:bodyPr/>
        <a:lstStyle/>
        <a:p>
          <a:endParaRPr lang="ru-RU"/>
        </a:p>
      </dgm:t>
    </dgm:pt>
    <dgm:pt modelId="{39301CE6-A76A-4516-86EC-778CDF1474BA}" type="pres">
      <dgm:prSet presAssocID="{898F2E35-6D1C-4BAE-9C81-A0C1C908AAB6}" presName="hierChild4" presStyleCnt="0"/>
      <dgm:spPr/>
    </dgm:pt>
    <dgm:pt modelId="{CACF1C4E-00BC-46EF-BC1C-DECEB1676304}" type="pres">
      <dgm:prSet presAssocID="{898F2E35-6D1C-4BAE-9C81-A0C1C908AAB6}" presName="hierChild5" presStyleCnt="0"/>
      <dgm:spPr/>
    </dgm:pt>
    <dgm:pt modelId="{4709A085-02C0-4420-BDA2-DFEC6499D0D0}" type="pres">
      <dgm:prSet presAssocID="{72A06699-F41A-40B1-8FF1-907CBBA056BB}" presName="Name37" presStyleLbl="parChTrans1D2" presStyleIdx="1" presStyleCnt="2"/>
      <dgm:spPr/>
      <dgm:t>
        <a:bodyPr/>
        <a:lstStyle/>
        <a:p>
          <a:endParaRPr lang="ru-RU"/>
        </a:p>
      </dgm:t>
    </dgm:pt>
    <dgm:pt modelId="{48F0122F-B2B5-4649-B4BA-03BC82F2189F}" type="pres">
      <dgm:prSet presAssocID="{025425E8-27B0-4A8C-9CA3-4FCB4E01CF72}" presName="hierRoot2" presStyleCnt="0">
        <dgm:presLayoutVars>
          <dgm:hierBranch val="init"/>
        </dgm:presLayoutVars>
      </dgm:prSet>
      <dgm:spPr/>
    </dgm:pt>
    <dgm:pt modelId="{37AA386F-E2B9-45AE-BCC3-70E585345813}" type="pres">
      <dgm:prSet presAssocID="{025425E8-27B0-4A8C-9CA3-4FCB4E01CF72}" presName="rootComposite" presStyleCnt="0"/>
      <dgm:spPr/>
    </dgm:pt>
    <dgm:pt modelId="{64EAEE5F-7FDA-4583-9AF5-230084A62FC4}" type="pres">
      <dgm:prSet presAssocID="{025425E8-27B0-4A8C-9CA3-4FCB4E01CF7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084619A-CA26-408A-BE58-7B6B55CAF9DC}" type="pres">
      <dgm:prSet presAssocID="{025425E8-27B0-4A8C-9CA3-4FCB4E01CF72}" presName="rootConnector" presStyleLbl="node2" presStyleIdx="1" presStyleCnt="2"/>
      <dgm:spPr/>
      <dgm:t>
        <a:bodyPr/>
        <a:lstStyle/>
        <a:p>
          <a:endParaRPr lang="ru-RU"/>
        </a:p>
      </dgm:t>
    </dgm:pt>
    <dgm:pt modelId="{B79648B8-CF50-47E9-AA2B-EE37E119D55D}" type="pres">
      <dgm:prSet presAssocID="{025425E8-27B0-4A8C-9CA3-4FCB4E01CF72}" presName="hierChild4" presStyleCnt="0"/>
      <dgm:spPr/>
    </dgm:pt>
    <dgm:pt modelId="{B6B1D8FA-142A-43CE-952D-D3D9B4D865DB}" type="pres">
      <dgm:prSet presAssocID="{025425E8-27B0-4A8C-9CA3-4FCB4E01CF72}" presName="hierChild5" presStyleCnt="0"/>
      <dgm:spPr/>
    </dgm:pt>
    <dgm:pt modelId="{6CE8EDAF-E67C-4D16-9BE0-323E8F93C7CB}" type="pres">
      <dgm:prSet presAssocID="{5E366E92-1B31-4899-B210-108AB35F1D17}" presName="hierChild3" presStyleCnt="0"/>
      <dgm:spPr/>
    </dgm:pt>
  </dgm:ptLst>
  <dgm:cxnLst>
    <dgm:cxn modelId="{FAD144B0-3006-41BB-8B56-6DDA5D41C0F1}" type="presOf" srcId="{5E366E92-1B31-4899-B210-108AB35F1D17}" destId="{8A431AC8-56C8-4F2B-9172-7141E8D794B3}" srcOrd="0" destOrd="0" presId="urn:microsoft.com/office/officeart/2005/8/layout/orgChart1"/>
    <dgm:cxn modelId="{E17CE159-7A15-46A1-AB9A-E7AD8C242839}" type="presOf" srcId="{025425E8-27B0-4A8C-9CA3-4FCB4E01CF72}" destId="{E084619A-CA26-408A-BE58-7B6B55CAF9DC}" srcOrd="1" destOrd="0" presId="urn:microsoft.com/office/officeart/2005/8/layout/orgChart1"/>
    <dgm:cxn modelId="{A5C35E62-24C6-4EAB-BB58-765A21DE8E75}" type="presOf" srcId="{898F2E35-6D1C-4BAE-9C81-A0C1C908AAB6}" destId="{B4FEB436-B80A-4EE4-85D0-43A6CE7D3DEE}" srcOrd="0" destOrd="0" presId="urn:microsoft.com/office/officeart/2005/8/layout/orgChart1"/>
    <dgm:cxn modelId="{0B98BA53-1448-4B99-B2A3-B6AF7A9D1925}" srcId="{5E366E92-1B31-4899-B210-108AB35F1D17}" destId="{025425E8-27B0-4A8C-9CA3-4FCB4E01CF72}" srcOrd="1" destOrd="0" parTransId="{72A06699-F41A-40B1-8FF1-907CBBA056BB}" sibTransId="{BD402AC3-B7CB-4DD2-9568-49D534BD9894}"/>
    <dgm:cxn modelId="{C350E62E-4ADB-4B8A-9320-5867D83813F4}" type="presOf" srcId="{C62BFB91-1369-4855-860C-1B3A23AEC057}" destId="{32CA264C-CEB3-46EB-A1A1-BFD152DB242C}" srcOrd="0" destOrd="0" presId="urn:microsoft.com/office/officeart/2005/8/layout/orgChart1"/>
    <dgm:cxn modelId="{A8B1D4E1-A709-4D03-8810-65F6A3F595C2}" type="presOf" srcId="{898F2E35-6D1C-4BAE-9C81-A0C1C908AAB6}" destId="{4C63385C-DB64-4F38-BAC5-A78ADB373CF3}" srcOrd="1" destOrd="0" presId="urn:microsoft.com/office/officeart/2005/8/layout/orgChart1"/>
    <dgm:cxn modelId="{A601279B-6081-4D3D-AAD9-A3FB405F1E05}" srcId="{5E366E92-1B31-4899-B210-108AB35F1D17}" destId="{898F2E35-6D1C-4BAE-9C81-A0C1C908AAB6}" srcOrd="0" destOrd="0" parTransId="{2CAF8946-86C3-4698-9395-4D52ABA043E8}" sibTransId="{C068311B-C2BC-47BE-BD24-98B3B0FCEF2A}"/>
    <dgm:cxn modelId="{BF1404AE-DAC7-4091-96AF-140DE9643114}" srcId="{C62BFB91-1369-4855-860C-1B3A23AEC057}" destId="{5E366E92-1B31-4899-B210-108AB35F1D17}" srcOrd="0" destOrd="0" parTransId="{0DA2F81A-232C-4856-8FF1-73F023A3C959}" sibTransId="{4D0F46D0-369E-4D6A-B064-1BAE107E552E}"/>
    <dgm:cxn modelId="{FBB54605-E2EB-4DE1-8BEB-EF5746555D89}" type="presOf" srcId="{2CAF8946-86C3-4698-9395-4D52ABA043E8}" destId="{9CB9558F-D469-4B37-9791-DBBCDB1229ED}" srcOrd="0" destOrd="0" presId="urn:microsoft.com/office/officeart/2005/8/layout/orgChart1"/>
    <dgm:cxn modelId="{6FEE43BC-CEE5-4912-A5C5-A812E8F306DE}" type="presOf" srcId="{72A06699-F41A-40B1-8FF1-907CBBA056BB}" destId="{4709A085-02C0-4420-BDA2-DFEC6499D0D0}" srcOrd="0" destOrd="0" presId="urn:microsoft.com/office/officeart/2005/8/layout/orgChart1"/>
    <dgm:cxn modelId="{E22C2CB9-5B84-4C23-BED7-BF7CD09A46C8}" type="presOf" srcId="{5E366E92-1B31-4899-B210-108AB35F1D17}" destId="{30CD0EEF-CD36-4A7F-BF81-B40C7424A207}" srcOrd="1" destOrd="0" presId="urn:microsoft.com/office/officeart/2005/8/layout/orgChart1"/>
    <dgm:cxn modelId="{D48EE434-89C3-41B2-816D-F434DF5F5AF4}" type="presOf" srcId="{025425E8-27B0-4A8C-9CA3-4FCB4E01CF72}" destId="{64EAEE5F-7FDA-4583-9AF5-230084A62FC4}" srcOrd="0" destOrd="0" presId="urn:microsoft.com/office/officeart/2005/8/layout/orgChart1"/>
    <dgm:cxn modelId="{79BACE2A-6788-4FAF-9A1A-D623683ECDA2}" type="presParOf" srcId="{32CA264C-CEB3-46EB-A1A1-BFD152DB242C}" destId="{421A07B8-E61E-4F69-A8A5-919967327EBB}" srcOrd="0" destOrd="0" presId="urn:microsoft.com/office/officeart/2005/8/layout/orgChart1"/>
    <dgm:cxn modelId="{4B3E1CC3-9812-46CE-A31D-75A9443BCE67}" type="presParOf" srcId="{421A07B8-E61E-4F69-A8A5-919967327EBB}" destId="{09851FE2-D70C-41D2-8408-BCEA5F8EBCA3}" srcOrd="0" destOrd="0" presId="urn:microsoft.com/office/officeart/2005/8/layout/orgChart1"/>
    <dgm:cxn modelId="{2BA2A0B3-C1D9-4A0A-82E9-E9414BAD0A18}" type="presParOf" srcId="{09851FE2-D70C-41D2-8408-BCEA5F8EBCA3}" destId="{8A431AC8-56C8-4F2B-9172-7141E8D794B3}" srcOrd="0" destOrd="0" presId="urn:microsoft.com/office/officeart/2005/8/layout/orgChart1"/>
    <dgm:cxn modelId="{51739C4B-EB77-4343-8C24-B622C7119E64}" type="presParOf" srcId="{09851FE2-D70C-41D2-8408-BCEA5F8EBCA3}" destId="{30CD0EEF-CD36-4A7F-BF81-B40C7424A207}" srcOrd="1" destOrd="0" presId="urn:microsoft.com/office/officeart/2005/8/layout/orgChart1"/>
    <dgm:cxn modelId="{4154D106-201F-4FB1-B48F-FF0314B30FC9}" type="presParOf" srcId="{421A07B8-E61E-4F69-A8A5-919967327EBB}" destId="{3CDC7E40-1941-473C-A4AA-F35131BAD426}" srcOrd="1" destOrd="0" presId="urn:microsoft.com/office/officeart/2005/8/layout/orgChart1"/>
    <dgm:cxn modelId="{0D90ED53-0501-44AD-9C33-C4E274B68497}" type="presParOf" srcId="{3CDC7E40-1941-473C-A4AA-F35131BAD426}" destId="{9CB9558F-D469-4B37-9791-DBBCDB1229ED}" srcOrd="0" destOrd="0" presId="urn:microsoft.com/office/officeart/2005/8/layout/orgChart1"/>
    <dgm:cxn modelId="{F2E1F6E4-491A-46A1-9A75-174881D3D776}" type="presParOf" srcId="{3CDC7E40-1941-473C-A4AA-F35131BAD426}" destId="{798AD87D-8151-4EBC-B60B-73B1967F47B6}" srcOrd="1" destOrd="0" presId="urn:microsoft.com/office/officeart/2005/8/layout/orgChart1"/>
    <dgm:cxn modelId="{FBEAA76E-61CD-4406-AEF4-0792A2AAC08F}" type="presParOf" srcId="{798AD87D-8151-4EBC-B60B-73B1967F47B6}" destId="{8AFC28B4-8362-476A-A619-56BDF038C385}" srcOrd="0" destOrd="0" presId="urn:microsoft.com/office/officeart/2005/8/layout/orgChart1"/>
    <dgm:cxn modelId="{D278BDCB-6517-4570-BF9A-ADA940F26242}" type="presParOf" srcId="{8AFC28B4-8362-476A-A619-56BDF038C385}" destId="{B4FEB436-B80A-4EE4-85D0-43A6CE7D3DEE}" srcOrd="0" destOrd="0" presId="urn:microsoft.com/office/officeart/2005/8/layout/orgChart1"/>
    <dgm:cxn modelId="{31004ABA-47AD-4D5F-82F7-12488A93F50C}" type="presParOf" srcId="{8AFC28B4-8362-476A-A619-56BDF038C385}" destId="{4C63385C-DB64-4F38-BAC5-A78ADB373CF3}" srcOrd="1" destOrd="0" presId="urn:microsoft.com/office/officeart/2005/8/layout/orgChart1"/>
    <dgm:cxn modelId="{D15046EC-0368-429D-AF7A-F18C5D311BDF}" type="presParOf" srcId="{798AD87D-8151-4EBC-B60B-73B1967F47B6}" destId="{39301CE6-A76A-4516-86EC-778CDF1474BA}" srcOrd="1" destOrd="0" presId="urn:microsoft.com/office/officeart/2005/8/layout/orgChart1"/>
    <dgm:cxn modelId="{EBA8186B-2BA5-4366-A5C7-E13A043DB9A8}" type="presParOf" srcId="{798AD87D-8151-4EBC-B60B-73B1967F47B6}" destId="{CACF1C4E-00BC-46EF-BC1C-DECEB1676304}" srcOrd="2" destOrd="0" presId="urn:microsoft.com/office/officeart/2005/8/layout/orgChart1"/>
    <dgm:cxn modelId="{6F2C004C-48AB-41FA-B26A-EE040F49B0E5}" type="presParOf" srcId="{3CDC7E40-1941-473C-A4AA-F35131BAD426}" destId="{4709A085-02C0-4420-BDA2-DFEC6499D0D0}" srcOrd="2" destOrd="0" presId="urn:microsoft.com/office/officeart/2005/8/layout/orgChart1"/>
    <dgm:cxn modelId="{BB1D14FC-8A03-47E3-89A2-498B4C552875}" type="presParOf" srcId="{3CDC7E40-1941-473C-A4AA-F35131BAD426}" destId="{48F0122F-B2B5-4649-B4BA-03BC82F2189F}" srcOrd="3" destOrd="0" presId="urn:microsoft.com/office/officeart/2005/8/layout/orgChart1"/>
    <dgm:cxn modelId="{7539BDC9-99B1-46C6-B9BD-A407CFABDCB1}" type="presParOf" srcId="{48F0122F-B2B5-4649-B4BA-03BC82F2189F}" destId="{37AA386F-E2B9-45AE-BCC3-70E585345813}" srcOrd="0" destOrd="0" presId="urn:microsoft.com/office/officeart/2005/8/layout/orgChart1"/>
    <dgm:cxn modelId="{A4A10D8E-69C1-48E6-B909-0F411ED9526B}" type="presParOf" srcId="{37AA386F-E2B9-45AE-BCC3-70E585345813}" destId="{64EAEE5F-7FDA-4583-9AF5-230084A62FC4}" srcOrd="0" destOrd="0" presId="urn:microsoft.com/office/officeart/2005/8/layout/orgChart1"/>
    <dgm:cxn modelId="{8B75E7D6-1B49-4EB0-994D-E7CEEA38A5A7}" type="presParOf" srcId="{37AA386F-E2B9-45AE-BCC3-70E585345813}" destId="{E084619A-CA26-408A-BE58-7B6B55CAF9DC}" srcOrd="1" destOrd="0" presId="urn:microsoft.com/office/officeart/2005/8/layout/orgChart1"/>
    <dgm:cxn modelId="{6B5C7C9F-29FF-453F-B8CB-3A8BC5A639AA}" type="presParOf" srcId="{48F0122F-B2B5-4649-B4BA-03BC82F2189F}" destId="{B79648B8-CF50-47E9-AA2B-EE37E119D55D}" srcOrd="1" destOrd="0" presId="urn:microsoft.com/office/officeart/2005/8/layout/orgChart1"/>
    <dgm:cxn modelId="{0DB51151-8F83-40C8-96CF-3D5E44B15B3C}" type="presParOf" srcId="{48F0122F-B2B5-4649-B4BA-03BC82F2189F}" destId="{B6B1D8FA-142A-43CE-952D-D3D9B4D865DB}" srcOrd="2" destOrd="0" presId="urn:microsoft.com/office/officeart/2005/8/layout/orgChart1"/>
    <dgm:cxn modelId="{852655E8-F522-414A-9A14-C1F19061588E}" type="presParOf" srcId="{421A07B8-E61E-4F69-A8A5-919967327EBB}" destId="{6CE8EDAF-E67C-4D16-9BE0-323E8F93C7C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09A085-02C0-4420-BDA2-DFEC6499D0D0}">
      <dsp:nvSpPr>
        <dsp:cNvPr id="0" name=""/>
        <dsp:cNvSpPr/>
      </dsp:nvSpPr>
      <dsp:spPr>
        <a:xfrm>
          <a:off x="4356484" y="1687867"/>
          <a:ext cx="2384074" cy="827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3764"/>
              </a:lnTo>
              <a:lnTo>
                <a:pt x="2384074" y="413764"/>
              </a:lnTo>
              <a:lnTo>
                <a:pt x="2384074" y="827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B9558F-D469-4B37-9791-DBBCDB1229ED}">
      <dsp:nvSpPr>
        <dsp:cNvPr id="0" name=""/>
        <dsp:cNvSpPr/>
      </dsp:nvSpPr>
      <dsp:spPr>
        <a:xfrm>
          <a:off x="1972409" y="1687867"/>
          <a:ext cx="2384074" cy="827529"/>
        </a:xfrm>
        <a:custGeom>
          <a:avLst/>
          <a:gdLst/>
          <a:ahLst/>
          <a:cxnLst/>
          <a:rect l="0" t="0" r="0" b="0"/>
          <a:pathLst>
            <a:path>
              <a:moveTo>
                <a:pt x="2384074" y="0"/>
              </a:moveTo>
              <a:lnTo>
                <a:pt x="2384074" y="413764"/>
              </a:lnTo>
              <a:lnTo>
                <a:pt x="0" y="413764"/>
              </a:lnTo>
              <a:lnTo>
                <a:pt x="0" y="82752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A431AC8-56C8-4F2B-9172-7141E8D794B3}">
      <dsp:nvSpPr>
        <dsp:cNvPr id="0" name=""/>
        <dsp:cNvSpPr/>
      </dsp:nvSpPr>
      <dsp:spPr>
        <a:xfrm>
          <a:off x="2386174" y="266821"/>
          <a:ext cx="3940618" cy="1421046"/>
        </a:xfrm>
        <a:prstGeom prst="rect">
          <a:avLst/>
        </a:prstGeom>
        <a:solidFill>
          <a:schemeClr val="accent2">
            <a:lumMod val="40000"/>
            <a:lumOff val="60000"/>
            <a:alpha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5400" b="1" kern="1200" dirty="0" smtClean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rPr>
            <a:t>Стадии сна</a:t>
          </a: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400" kern="1200" dirty="0"/>
        </a:p>
      </dsp:txBody>
      <dsp:txXfrm>
        <a:off x="2386174" y="266821"/>
        <a:ext cx="3940618" cy="1421046"/>
      </dsp:txXfrm>
    </dsp:sp>
    <dsp:sp modelId="{B4FEB436-B80A-4EE4-85D0-43A6CE7D3DEE}">
      <dsp:nvSpPr>
        <dsp:cNvPr id="0" name=""/>
        <dsp:cNvSpPr/>
      </dsp:nvSpPr>
      <dsp:spPr>
        <a:xfrm>
          <a:off x="2100" y="2515397"/>
          <a:ext cx="3940618" cy="1855873"/>
        </a:xfrm>
        <a:prstGeom prst="rect">
          <a:avLst/>
        </a:prstGeom>
        <a:solidFill>
          <a:schemeClr val="accent1">
            <a:hueOff val="0"/>
            <a:satOff val="0"/>
            <a:lumOff val="0"/>
            <a:alpha val="46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/>
            <a:t>Быстрый </a:t>
          </a:r>
        </a:p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/>
            <a:t>сон</a:t>
          </a:r>
          <a:endParaRPr lang="ru-RU" sz="5400" kern="1200" dirty="0"/>
        </a:p>
      </dsp:txBody>
      <dsp:txXfrm>
        <a:off x="2100" y="2515397"/>
        <a:ext cx="3940618" cy="1855873"/>
      </dsp:txXfrm>
    </dsp:sp>
    <dsp:sp modelId="{64EAEE5F-7FDA-4583-9AF5-230084A62FC4}">
      <dsp:nvSpPr>
        <dsp:cNvPr id="0" name=""/>
        <dsp:cNvSpPr/>
      </dsp:nvSpPr>
      <dsp:spPr>
        <a:xfrm>
          <a:off x="4770248" y="2515397"/>
          <a:ext cx="3940618" cy="1970309"/>
        </a:xfrm>
        <a:prstGeom prst="rect">
          <a:avLst/>
        </a:prstGeom>
        <a:solidFill>
          <a:srgbClr val="92D050">
            <a:alpha val="59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/>
        </a:scene3d>
        <a:sp3d>
          <a:bevelT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/>
            <a:t>Медленный сон</a:t>
          </a:r>
          <a:endParaRPr lang="ru-RU" sz="5400" kern="1200" dirty="0"/>
        </a:p>
      </dsp:txBody>
      <dsp:txXfrm>
        <a:off x="4770248" y="2515397"/>
        <a:ext cx="3940618" cy="19703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D6F7-5FA7-4DE4-A3BE-523090974D56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5756-E971-4DB8-AD54-47386FC4E5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D6F7-5FA7-4DE4-A3BE-523090974D56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5756-E971-4DB8-AD54-47386FC4E5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D6F7-5FA7-4DE4-A3BE-523090974D56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5756-E971-4DB8-AD54-47386FC4E5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D6F7-5FA7-4DE4-A3BE-523090974D56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5756-E971-4DB8-AD54-47386FC4E5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D6F7-5FA7-4DE4-A3BE-523090974D56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5756-E971-4DB8-AD54-47386FC4E5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D6F7-5FA7-4DE4-A3BE-523090974D56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5756-E971-4DB8-AD54-47386FC4E5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D6F7-5FA7-4DE4-A3BE-523090974D56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5756-E971-4DB8-AD54-47386FC4E5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D6F7-5FA7-4DE4-A3BE-523090974D56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5756-E971-4DB8-AD54-47386FC4E5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D6F7-5FA7-4DE4-A3BE-523090974D56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5756-E971-4DB8-AD54-47386FC4E5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D6F7-5FA7-4DE4-A3BE-523090974D56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5756-E971-4DB8-AD54-47386FC4E5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D6F7-5FA7-4DE4-A3BE-523090974D56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55756-E971-4DB8-AD54-47386FC4E5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43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CD6F7-5FA7-4DE4-A3BE-523090974D56}" type="datetimeFigureOut">
              <a:rPr lang="ru-RU" smtClean="0"/>
              <a:pPr/>
              <a:t>02.11.2011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55756-E971-4DB8-AD54-47386FC4E54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dream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6000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979712" y="3140968"/>
            <a:ext cx="6912768" cy="3312368"/>
          </a:xfrm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Сон </a:t>
            </a:r>
            <a:b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</a:br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и </a:t>
            </a:r>
            <a:b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</a:br>
            <a:r>
              <a:rPr lang="ru-RU" sz="7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Batang" pitchFamily="18" charset="-127"/>
                <a:ea typeface="Batang" pitchFamily="18" charset="-127"/>
              </a:rPr>
              <a:t>сновидения</a:t>
            </a:r>
            <a:endParaRPr lang="ru-RU" sz="7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Заголовок 3"/>
          <p:cNvGrpSpPr>
            <a:grpSpLocks noGrp="1"/>
          </p:cNvGrpSpPr>
          <p:nvPr/>
        </p:nvGrpSpPr>
        <p:grpSpPr>
          <a:xfrm>
            <a:off x="467544" y="274638"/>
            <a:ext cx="8424936" cy="1138138"/>
            <a:chOff x="2100" y="3343489"/>
            <a:chExt cx="3940618" cy="1855873"/>
          </a:xfrm>
          <a:scene3d>
            <a:camera prst="orthographicFront"/>
            <a:lightRig rig="threePt" dir="t"/>
          </a:scene3d>
        </p:grpSpPr>
        <p:sp>
          <p:nvSpPr>
            <p:cNvPr id="5" name="Прямоугольник 4"/>
            <p:cNvSpPr/>
            <p:nvPr/>
          </p:nvSpPr>
          <p:spPr>
            <a:xfrm>
              <a:off x="2100" y="3343489"/>
              <a:ext cx="3940618" cy="1855873"/>
            </a:xfrm>
            <a:prstGeom prst="rect">
              <a:avLst/>
            </a:prstGeom>
            <a:solidFill>
              <a:schemeClr val="accent1">
                <a:hueOff val="0"/>
                <a:satOff val="0"/>
                <a:lumOff val="0"/>
                <a:alpha val="46000"/>
              </a:schemeClr>
            </a:solidFill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Прямоугольник 5"/>
            <p:cNvSpPr/>
            <p:nvPr/>
          </p:nvSpPr>
          <p:spPr>
            <a:xfrm>
              <a:off x="2100" y="3343489"/>
              <a:ext cx="3940618" cy="1232200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5400" kern="1200" dirty="0" smtClean="0"/>
                <a:t>Быстрый сон</a:t>
              </a:r>
              <a:endParaRPr lang="ru-RU" sz="5400" kern="1200" dirty="0"/>
            </a:p>
          </p:txBody>
        </p:sp>
      </p:grp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23528" y="2153253"/>
            <a:ext cx="8496944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>
                <a:solidFill>
                  <a:srgbClr val="000000"/>
                </a:solidFill>
                <a:latin typeface="Georgia" pitchFamily="18" charset="0"/>
                <a:cs typeface="Times New Roman" pitchFamily="18" charset="0"/>
              </a:rPr>
              <a:t>Э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то фаза сна, в которую человек видит сновидения и находится в биологически активном состоянии.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Сердцебиение и дыхание в фазу быстрого сна учащены.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 Для быстрого сна характерно повышенное потоотделение и движение глазных яблок под закрытыми веками. Эти быстрые движения глаз, по-видимому, отражают характер сна, который мы видим.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rPr>
              <a:t> 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Заголовок 3"/>
          <p:cNvGrpSpPr>
            <a:grpSpLocks noGrp="1"/>
          </p:cNvGrpSpPr>
          <p:nvPr/>
        </p:nvGrpSpPr>
        <p:grpSpPr>
          <a:xfrm>
            <a:off x="457200" y="274638"/>
            <a:ext cx="8229600" cy="1143000"/>
            <a:chOff x="4770248" y="2515397"/>
            <a:chExt cx="3940618" cy="1970309"/>
          </a:xfrm>
          <a:scene3d>
            <a:camera prst="orthographicFront"/>
            <a:lightRig rig="threePt" dir="t"/>
          </a:scene3d>
        </p:grpSpPr>
        <p:sp>
          <p:nvSpPr>
            <p:cNvPr id="5" name="Прямоугольник 4"/>
            <p:cNvSpPr/>
            <p:nvPr/>
          </p:nvSpPr>
          <p:spPr>
            <a:xfrm>
              <a:off x="4770248" y="2515397"/>
              <a:ext cx="3940618" cy="1970309"/>
            </a:xfrm>
            <a:prstGeom prst="rect">
              <a:avLst/>
            </a:prstGeom>
            <a:solidFill>
              <a:srgbClr val="92D050">
                <a:alpha val="59000"/>
              </a:srgbClr>
            </a:solidFill>
            <a:sp3d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Прямоугольник 5"/>
            <p:cNvSpPr/>
            <p:nvPr/>
          </p:nvSpPr>
          <p:spPr>
            <a:xfrm>
              <a:off x="4770248" y="2515397"/>
              <a:ext cx="3940618" cy="1970309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lvl="0" algn="ctr" defTabSz="2400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5400" kern="1200" dirty="0" smtClean="0"/>
                <a:t>Медленный сон</a:t>
              </a:r>
              <a:endParaRPr lang="ru-RU" sz="5400" kern="1200" dirty="0"/>
            </a:p>
          </p:txBody>
        </p:sp>
      </p:grp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395536" y="2415369"/>
            <a:ext cx="828092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>
                <a:solidFill>
                  <a:srgbClr val="000000"/>
                </a:solidFill>
                <a:latin typeface="Georgia" pitchFamily="18" charset="0"/>
                <a:cs typeface="Times New Roman" pitchFamily="18" charset="0"/>
              </a:rPr>
              <a:t>Э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то фаза сна, во время которой человек не видит сновидений.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Во время медленного сна сердцебиение и дыхание человека замедленны, а активность мозга снижена, мышцы предельно расслаблены и человека очень тяжело разбудить. Медленный сон обычно занимает 75-80% от общего времени сна. </a:t>
            </a:r>
            <a:endParaRPr kumimoji="0" lang="ru-RU" sz="5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Содержимое 5" descr="35519244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1990"/>
          <a:stretch>
            <a:fillRect/>
          </a:stretch>
        </p:blipFill>
        <p:spPr>
          <a:xfrm>
            <a:off x="251520" y="0"/>
            <a:ext cx="8604448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7200" b="1" spc="150" dirty="0" smtClean="0">
                <a:ln w="11430"/>
                <a:solidFill>
                  <a:srgbClr val="F8F8F8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сновидения</a:t>
            </a:r>
            <a:endParaRPr lang="ru-RU" sz="72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4653136"/>
            <a:ext cx="8723312" cy="2664296"/>
          </a:xfrm>
        </p:spPr>
        <p:txBody>
          <a:bodyPr>
            <a:normAutofit/>
          </a:bodyPr>
          <a:lstStyle/>
          <a:p>
            <a:r>
              <a:rPr lang="ru-RU" dirty="0"/>
              <a:t>это небывалая комбинация бывалых явлений. </a:t>
            </a:r>
            <a:endParaRPr lang="ru-RU" dirty="0" smtClean="0"/>
          </a:p>
          <a:p>
            <a:r>
              <a:rPr lang="ru-RU" dirty="0" smtClean="0"/>
              <a:t>Сновидения </a:t>
            </a:r>
            <a:r>
              <a:rPr lang="ru-RU" dirty="0"/>
              <a:t>занимают </a:t>
            </a:r>
            <a:r>
              <a:rPr lang="ru-RU" sz="4000" u="sng" dirty="0"/>
              <a:t>в среднем</a:t>
            </a:r>
            <a:r>
              <a:rPr lang="ru-RU" sz="4000" dirty="0"/>
              <a:t> </a:t>
            </a:r>
            <a:r>
              <a:rPr lang="ru-RU" dirty="0" smtClean="0"/>
              <a:t>2 </a:t>
            </a:r>
            <a:r>
              <a:rPr lang="ru-RU" dirty="0"/>
              <a:t>часа ночного сна , длящегося 7,5 часов. </a:t>
            </a:r>
          </a:p>
        </p:txBody>
      </p:sp>
      <p:pic>
        <p:nvPicPr>
          <p:cNvPr id="5" name="Рисунок 4" descr="8233225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881649"/>
            <a:ext cx="4536504" cy="38287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88641"/>
            <a:ext cx="8496944" cy="2880320"/>
          </a:xfrm>
        </p:spPr>
        <p:txBody>
          <a:bodyPr>
            <a:normAutofit/>
          </a:bodyPr>
          <a:lstStyle/>
          <a:p>
            <a:r>
              <a:rPr lang="ru-RU" dirty="0" smtClean="0"/>
              <a:t>То, что человек видит во сне во многом зависит от явлений, происходящих вокруг него. Например: с человека сползло одеяло, и ему сниться, что он попал на айсберг. </a:t>
            </a:r>
            <a:endParaRPr lang="ru-RU" dirty="0"/>
          </a:p>
        </p:txBody>
      </p:sp>
      <p:pic>
        <p:nvPicPr>
          <p:cNvPr id="4" name="Рисунок 3" descr="3fa803dacb37.jpg"/>
          <p:cNvPicPr>
            <a:picLocks noChangeAspect="1"/>
          </p:cNvPicPr>
          <p:nvPr/>
        </p:nvPicPr>
        <p:blipFill>
          <a:blip r:embed="rId2" cstate="print"/>
          <a:srcRect l="4941" t="6198" r="4941" b="6198"/>
          <a:stretch>
            <a:fillRect/>
          </a:stretch>
        </p:blipFill>
        <p:spPr>
          <a:xfrm>
            <a:off x="1907704" y="2276872"/>
            <a:ext cx="5904656" cy="44284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404664"/>
            <a:ext cx="8424936" cy="612068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Вообще, принятая во сне информация, «поступая» в сновидения преобразуется и увеличивает свои качества: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Если за окном проехала телега и ее шорох был услышан спящим, то ему может присниться гроза и страшные раскаты грома; укус комара во сне может оказаться укусом ужасной ядовитой змеи.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/>
              <a:t>Определенные сновидения снятся определенным людям. </a:t>
            </a:r>
          </a:p>
          <a:p>
            <a:pPr>
              <a:buNone/>
            </a:pPr>
            <a:r>
              <a:rPr lang="ru-RU" sz="3600" dirty="0" smtClean="0"/>
              <a:t>Старшеклассникам снятся экзамены, маленьким детям – сказочные герои, миллионеру снится роскошь, а бедному – труд и работа. Сновидения сапожника никогда не приснятся ювелиру, а сновидения старика – маленькому мальчику.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932040" y="1253214"/>
            <a:ext cx="3888432" cy="3615946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Летаргия</a:t>
            </a:r>
            <a:r>
              <a:rPr lang="ru-RU" sz="4000" b="1" dirty="0" smtClean="0"/>
              <a:t> </a:t>
            </a:r>
            <a:r>
              <a:rPr lang="ru-RU" b="1" dirty="0" smtClean="0"/>
              <a:t>-</a:t>
            </a:r>
            <a:r>
              <a:rPr lang="ru-RU" dirty="0"/>
              <a:t> в переводе с греческого означает </a:t>
            </a:r>
            <a:r>
              <a:rPr lang="ru-RU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спячка</a:t>
            </a:r>
            <a:r>
              <a:rPr lang="ru-RU" dirty="0"/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370" y="11460"/>
            <a:ext cx="4414614" cy="56476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323528" y="558924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Georgia" pitchFamily="18" charset="0"/>
                <a:cs typeface="JasmineUPC" pitchFamily="18" charset="-34"/>
              </a:rPr>
              <a:t>Летаргия- это болезненное состояние неподвижности, внешне напоминающее сон.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0625" t="7813" r="6250" b="10416"/>
          <a:stretch/>
        </p:blipFill>
        <p:spPr>
          <a:xfrm>
            <a:off x="33858" y="40754"/>
            <a:ext cx="9144000" cy="57809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626" y="5041404"/>
            <a:ext cx="9174510" cy="1816596"/>
          </a:xfrm>
        </p:spPr>
        <p:txBody>
          <a:bodyPr/>
          <a:lstStyle/>
          <a:p>
            <a:r>
              <a:rPr lang="ru-RU" dirty="0" smtClean="0"/>
              <a:t>. </a:t>
            </a:r>
            <a:r>
              <a:rPr lang="ru-RU" dirty="0"/>
              <a:t>Причина летаргического сна - истерия, шизофрения, т.е. сильное расстройство нервной системы.</a:t>
            </a: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88640"/>
            <a:ext cx="396044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Georgia" pitchFamily="18" charset="0"/>
              </a:rPr>
              <a:t>Летаргия- это глубокое торможение двигательных областей коры. При таком состоянии пульс едва улавливается, дыхание слабое, температура тела понижается</a:t>
            </a:r>
          </a:p>
        </p:txBody>
      </p:sp>
    </p:spTree>
    <p:extLst>
      <p:ext uri="{BB962C8B-B14F-4D97-AF65-F5344CB8AC3E}">
        <p14:creationId xmlns:p14="http://schemas.microsoft.com/office/powerpoint/2010/main" xmlns="" val="221642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171400"/>
            <a:ext cx="8229600" cy="1143000"/>
          </a:xfrm>
        </p:spPr>
        <p:txBody>
          <a:bodyPr/>
          <a:lstStyle/>
          <a:p>
            <a:r>
              <a:rPr lang="ru-RU" dirty="0" smtClean="0"/>
              <a:t>ЛУНАТИЗМ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3140968"/>
            <a:ext cx="8568952" cy="34563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Лунатик </a:t>
            </a:r>
            <a:r>
              <a:rPr lang="ru-RU" sz="2000" dirty="0"/>
              <a:t>может механически совершать сложные или обыденные, но не требующие необходимости действия (накрывает ночью на стол, перекладывает вещи с места на место и т.п</a:t>
            </a:r>
            <a:r>
              <a:rPr lang="ru-RU" sz="2000" dirty="0" smtClean="0"/>
              <a:t>.). </a:t>
            </a:r>
          </a:p>
          <a:p>
            <a:pPr>
              <a:buNone/>
            </a:pPr>
            <a:r>
              <a:rPr lang="ru-RU" sz="2000" dirty="0" smtClean="0"/>
              <a:t>Лунатизм </a:t>
            </a:r>
            <a:r>
              <a:rPr lang="ru-RU" sz="2000" dirty="0"/>
              <a:t>наблюдается, когда тормозной процесс не захватывает все области мозга, и тормозное состояние распространяется лишь на часть нервных клеток коры. В результате у человека наступает состояние частичного сна. Возбуждённая же или бодрствующая область коры, которая управляет определёнными движениями, позволяет автоматически, без участия сознания совершать эти движения. </a:t>
            </a:r>
            <a:endParaRPr lang="ru-RU" sz="2000" dirty="0" smtClean="0"/>
          </a:p>
          <a:p>
            <a:pPr>
              <a:buNone/>
            </a:pPr>
            <a:r>
              <a:rPr lang="ru-RU" sz="2000" dirty="0" smtClean="0"/>
              <a:t>Лунатизм </a:t>
            </a:r>
            <a:r>
              <a:rPr lang="ru-RU" sz="2000" dirty="0"/>
              <a:t>встречается редко и при правильном лечении скоро проходит.</a:t>
            </a:r>
          </a:p>
        </p:txBody>
      </p:sp>
      <p:pic>
        <p:nvPicPr>
          <p:cNvPr id="4" name="Рисунок 3" descr="804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96336" y="188640"/>
            <a:ext cx="1333682" cy="183324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23528" y="908720"/>
            <a:ext cx="712879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/>
            <a:r>
              <a:rPr lang="ru-RU" sz="2000" dirty="0" smtClean="0"/>
              <a:t>Человека, у которого наблюдается такое расстройство, встаёт ночью с постели и с открытыми или полузакрытыми глазами блуждает по комнатам. Движения лунатика очень точны. Он не осознаёт опасности и не испытывает страха перед высотой. Это позволяет ему, не теряя равновесия, удержаться иногда на такой высоте, с которой в бодрствующем состоянии обязательно бы упал. 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54162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Georgia" pitchFamily="18" charset="0"/>
                <a:ea typeface="Batang" pitchFamily="18" charset="-127"/>
                <a:cs typeface="Arial" pitchFamily="34" charset="0"/>
              </a:rPr>
              <a:t>На картине </a:t>
            </a:r>
            <a:r>
              <a:rPr lang="ru-RU" sz="2800" dirty="0" smtClean="0">
                <a:latin typeface="Monotype Corsiva" pitchFamily="66" charset="0"/>
                <a:ea typeface="Batang" pitchFamily="18" charset="-127"/>
                <a:cs typeface="Arial" pitchFamily="34" charset="0"/>
              </a:rPr>
              <a:t>«Огненный июнь» </a:t>
            </a:r>
            <a:r>
              <a:rPr lang="ru-RU" sz="2000" dirty="0" smtClean="0">
                <a:latin typeface="Georgia" pitchFamily="18" charset="0"/>
                <a:ea typeface="Batang" pitchFamily="18" charset="-127"/>
                <a:cs typeface="Arial" pitchFamily="34" charset="0"/>
              </a:rPr>
              <a:t>кисти английского художника </a:t>
            </a:r>
            <a:r>
              <a:rPr lang="en-US" sz="2000" dirty="0" smtClean="0">
                <a:latin typeface="Georgia" pitchFamily="18" charset="0"/>
                <a:ea typeface="Batang" pitchFamily="18" charset="-127"/>
                <a:cs typeface="Arial" pitchFamily="34" charset="0"/>
              </a:rPr>
              <a:t>XIX </a:t>
            </a:r>
            <a:r>
              <a:rPr lang="ru-RU" sz="2000" dirty="0" smtClean="0">
                <a:latin typeface="Georgia" pitchFamily="18" charset="0"/>
                <a:ea typeface="Batang" pitchFamily="18" charset="-127"/>
                <a:cs typeface="Arial" pitchFamily="34" charset="0"/>
              </a:rPr>
              <a:t>века </a:t>
            </a:r>
            <a:r>
              <a:rPr lang="ru-RU" sz="2400" dirty="0" smtClean="0">
                <a:latin typeface="Monotype Corsiva" pitchFamily="66" charset="0"/>
                <a:ea typeface="Batang" pitchFamily="18" charset="-127"/>
                <a:cs typeface="Arial" pitchFamily="34" charset="0"/>
              </a:rPr>
              <a:t>Фридерика Лейтона  </a:t>
            </a:r>
            <a:r>
              <a:rPr lang="ru-RU" sz="2000" dirty="0" smtClean="0">
                <a:latin typeface="Georgia" pitchFamily="18" charset="0"/>
                <a:ea typeface="Batang" pitchFamily="18" charset="-127"/>
                <a:cs typeface="Arial" pitchFamily="34" charset="0"/>
              </a:rPr>
              <a:t>сон представлен как безмятежное состояние покоя. Но это представление далеко от истины.</a:t>
            </a:r>
            <a:endParaRPr lang="ru-RU" sz="2000" dirty="0">
              <a:latin typeface="Georgia" pitchFamily="18" charset="0"/>
              <a:ea typeface="Batang" pitchFamily="18" charset="-127"/>
              <a:cs typeface="Arial" pitchFamily="34" charset="0"/>
            </a:endParaRPr>
          </a:p>
        </p:txBody>
      </p:sp>
      <p:pic>
        <p:nvPicPr>
          <p:cNvPr id="5" name="Содержимое 4" descr="Flaming_June_by_Fredrick_Lord_Leighton_norma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376772"/>
            <a:ext cx="7056784" cy="52925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980728"/>
            <a:ext cx="7956376" cy="4176464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ru-RU" sz="3200" dirty="0" smtClean="0"/>
              <a:t> </a:t>
            </a:r>
            <a:r>
              <a:rPr lang="ru-RU" sz="3200" dirty="0" smtClean="0">
                <a:latin typeface="Georgia" pitchFamily="18" charset="0"/>
              </a:rPr>
              <a:t>это периодически </a:t>
            </a:r>
            <a:r>
              <a:rPr lang="ru-RU" sz="3200" dirty="0">
                <a:latin typeface="Georgia" pitchFamily="18" charset="0"/>
              </a:rPr>
              <a:t>наступающее состояние, при котором создаются наилучшие условия для восстановления работоспособности организма, в частности центральной нервной </a:t>
            </a:r>
            <a:r>
              <a:rPr lang="ru-RU" sz="3200" dirty="0" smtClean="0">
                <a:latin typeface="Georgia" pitchFamily="18" charset="0"/>
              </a:rPr>
              <a:t>системы;</a:t>
            </a:r>
            <a:endParaRPr lang="ru-RU" sz="3200" dirty="0">
              <a:latin typeface="Georgia" pitchFamily="18" charset="0"/>
              <a:ea typeface="Batang" pitchFamily="18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31840" y="0"/>
            <a:ext cx="26642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сон</a:t>
            </a:r>
            <a:endParaRPr lang="ru-RU" sz="9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187624" y="1052736"/>
            <a:ext cx="7776864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sng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r>
              <a:rPr lang="ru-RU" sz="3200" dirty="0" smtClean="0">
                <a:latin typeface="Georgia" pitchFamily="18" charset="0"/>
              </a:rPr>
              <a:t> это </a:t>
            </a:r>
            <a:r>
              <a:rPr lang="ru-RU" sz="3200" dirty="0">
                <a:latin typeface="Georgia" pitchFamily="18" charset="0"/>
              </a:rPr>
              <a:t>процесс </a:t>
            </a:r>
            <a:r>
              <a:rPr lang="ru-RU" sz="3200" dirty="0">
                <a:solidFill>
                  <a:schemeClr val="accent3">
                    <a:lumMod val="50000"/>
                  </a:schemeClr>
                </a:solidFill>
                <a:latin typeface="Georgia" pitchFamily="18" charset="0"/>
              </a:rPr>
              <a:t>охранительного</a:t>
            </a:r>
            <a:r>
              <a:rPr lang="ru-RU" sz="3200" dirty="0">
                <a:latin typeface="Georgia" pitchFamily="18" charset="0"/>
              </a:rPr>
              <a:t> </a:t>
            </a:r>
            <a:r>
              <a:rPr lang="ru-RU" sz="3200" dirty="0">
                <a:solidFill>
                  <a:srgbClr val="FF0000"/>
                </a:solidFill>
                <a:latin typeface="Georgia" pitchFamily="18" charset="0"/>
              </a:rPr>
              <a:t>торможения</a:t>
            </a:r>
            <a:r>
              <a:rPr lang="ru-RU" sz="3200" dirty="0">
                <a:latin typeface="Georgia" pitchFamily="18" charset="0"/>
              </a:rPr>
              <a:t>, захватывающий клетки - нейроны </a:t>
            </a:r>
            <a:r>
              <a:rPr lang="ru-RU" sz="3200" dirty="0" smtClean="0">
                <a:latin typeface="Georgia" pitchFamily="18" charset="0"/>
              </a:rPr>
              <a:t>коры больших полушарий </a:t>
            </a:r>
            <a:r>
              <a:rPr lang="ru-RU" sz="3200" dirty="0">
                <a:latin typeface="Georgia" pitchFamily="18" charset="0"/>
              </a:rPr>
              <a:t>и постепенно распространяющийся на более глубокие участки </a:t>
            </a:r>
            <a:r>
              <a:rPr lang="ru-RU" sz="3200" dirty="0" smtClean="0">
                <a:latin typeface="Georgia" pitchFamily="18" charset="0"/>
              </a:rPr>
              <a:t>мозга;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31840" y="0"/>
            <a:ext cx="26642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сон</a:t>
            </a:r>
            <a:endParaRPr lang="ru-RU" sz="9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556792"/>
            <a:ext cx="76328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 это защитное приспособление организма, охраняющее его от чрезмерного 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Georgia" pitchFamily="18" charset="0"/>
                <a:cs typeface="Times New Roman" pitchFamily="18" charset="0"/>
              </a:rPr>
              <a:t>раздражения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, дающее возможность восстановить работоспособность. </a:t>
            </a:r>
            <a:endParaRPr lang="ru-RU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3131840" y="0"/>
            <a:ext cx="266429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сон</a:t>
            </a:r>
            <a:endParaRPr lang="ru-RU" sz="9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544616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Во время сна отмечаются:</a:t>
            </a:r>
          </a:p>
          <a:p>
            <a:pPr lvl="0">
              <a:buFont typeface="Wingdings" pitchFamily="2" charset="2"/>
              <a:buChar char="ü"/>
            </a:pP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Georgia" pitchFamily="18" charset="0"/>
                <a:cs typeface="Times New Roman" pitchFamily="18" charset="0"/>
              </a:rPr>
              <a:t>фазные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 изменения мышечного тонуса (большинство мышц расслаблено), </a:t>
            </a:r>
          </a:p>
          <a:p>
            <a:pPr lvl="0">
              <a:buFont typeface="Wingdings" pitchFamily="2" charset="2"/>
              <a:buChar char="ü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резкое расслабление всех видов 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Georgia" pitchFamily="18" charset="0"/>
                <a:cs typeface="Times New Roman" pitchFamily="18" charset="0"/>
              </a:rPr>
              <a:t>чувствительности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– слуха, зрения, вкуса, обоняния, кожной чувствительности. </a:t>
            </a:r>
          </a:p>
          <a:p>
            <a:pPr lvl="0">
              <a:buFont typeface="Wingdings" pitchFamily="2" charset="2"/>
              <a:buChar char="ü"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Уменьшается поступление к тканям крови, что сопровождается </a:t>
            </a:r>
            <a:r>
              <a:rPr kumimoji="0" lang="ru-RU" b="0" i="0" u="sng" strike="noStrike" cap="none" normalizeH="0" baseline="0" dirty="0" smtClean="0">
                <a:ln>
                  <a:noFill/>
                </a:ln>
                <a:solidFill>
                  <a:schemeClr val="accent2">
                    <a:lumMod val="75000"/>
                  </a:schemeClr>
                </a:solidFill>
                <a:effectLst/>
                <a:latin typeface="Georgia" pitchFamily="18" charset="0"/>
                <a:cs typeface="Times New Roman" pitchFamily="18" charset="0"/>
              </a:rPr>
              <a:t>замедлением обмена веществ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 на 8-10% и понижением температуры тела.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60648"/>
            <a:ext cx="9144000" cy="21328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Ученые, исследующие сон, наблюдают поведение человека во сне и регистрируют с помощью электроэнцефалографа волны мозга. 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5" name="Рисунок 4" descr="Media,79013,en.jpg"/>
          <p:cNvPicPr>
            <a:picLocks noChangeAspect="1"/>
          </p:cNvPicPr>
          <p:nvPr/>
        </p:nvPicPr>
        <p:blipFill>
          <a:blip r:embed="rId2" cstate="print"/>
          <a:srcRect r="50725"/>
          <a:stretch>
            <a:fillRect/>
          </a:stretch>
        </p:blipFill>
        <p:spPr>
          <a:xfrm>
            <a:off x="1187624" y="1728589"/>
            <a:ext cx="6732240" cy="512941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36712"/>
            <a:ext cx="4067944" cy="56886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Волны мозга образуются и во время сна и во </a:t>
            </a:r>
          </a:p>
          <a:p>
            <a:pPr>
              <a:buNone/>
            </a:pPr>
            <a:r>
              <a:rPr lang="ru-RU" dirty="0" smtClean="0"/>
              <a:t>время бодрствования в результате биологической активности миллиардов нейронов.</a:t>
            </a:r>
          </a:p>
        </p:txBody>
      </p:sp>
      <p:pic>
        <p:nvPicPr>
          <p:cNvPr id="4" name="Рисунок 3" descr="har_027_0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8151" y="0"/>
            <a:ext cx="5175849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2105472"/>
          <a:ext cx="8712968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23528" y="332656"/>
            <a:ext cx="882047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cs typeface="Times New Roman" pitchFamily="18" charset="0"/>
              </a:rPr>
              <a:t>Явления, возникающие во время сна, совершаются в определенном порядке и неоднократно повторяются. Засыпая, человек проходит через 4 фазы сна – от дремоты до глубокого сна.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cs typeface="Arial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669</Words>
  <Application>Microsoft Office PowerPoint</Application>
  <PresentationFormat>Экран (4:3)</PresentationFormat>
  <Paragraphs>46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Сон  и  сновидения</vt:lpstr>
      <vt:lpstr>На картине «Огненный июнь» кисти английского художника XIX века Фридерика Лейтона  сон представлен как безмятежное состояние покоя. Но это представление далеко от истины.</vt:lpstr>
      <vt:lpstr> это периодически наступающее состояние, при котором создаются наилучшие условия для восстановления работоспособности организма, в частности центральной нервной системы;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сновидения</vt:lpstr>
      <vt:lpstr>Слайд 14</vt:lpstr>
      <vt:lpstr>Слайд 15</vt:lpstr>
      <vt:lpstr>Слайд 16</vt:lpstr>
      <vt:lpstr>Слайд 17</vt:lpstr>
      <vt:lpstr>Слайд 18</vt:lpstr>
      <vt:lpstr>ЛУНАТИЗМ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Svetlana</dc:creator>
  <cp:lastModifiedBy>Svetlana</cp:lastModifiedBy>
  <cp:revision>30</cp:revision>
  <dcterms:created xsi:type="dcterms:W3CDTF">2011-05-22T16:07:36Z</dcterms:created>
  <dcterms:modified xsi:type="dcterms:W3CDTF">2011-11-02T07:50:56Z</dcterms:modified>
</cp:coreProperties>
</file>