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6" r:id="rId3"/>
    <p:sldId id="260" r:id="rId4"/>
    <p:sldId id="263" r:id="rId5"/>
    <p:sldId id="271" r:id="rId6"/>
    <p:sldId id="264" r:id="rId7"/>
    <p:sldId id="262" r:id="rId8"/>
    <p:sldId id="266" r:id="rId9"/>
    <p:sldId id="267" r:id="rId10"/>
    <p:sldId id="268" r:id="rId11"/>
    <p:sldId id="258" r:id="rId12"/>
    <p:sldId id="259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1233"/>
    <a:srgbClr val="E11F1F"/>
    <a:srgbClr val="88EE22"/>
    <a:srgbClr val="FB9205"/>
    <a:srgbClr val="B21E56"/>
    <a:srgbClr val="0000CC"/>
    <a:srgbClr val="FFFF99"/>
    <a:srgbClr val="26962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60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CF60-2B68-46D5-AA64-6D218DA48C16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B7CA-23FE-4E30-A616-42BA3DF4EB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CF60-2B68-46D5-AA64-6D218DA48C16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B7CA-23FE-4E30-A616-42BA3DF4EB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CF60-2B68-46D5-AA64-6D218DA48C16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B7CA-23FE-4E30-A616-42BA3DF4EB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CF60-2B68-46D5-AA64-6D218DA48C16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B7CA-23FE-4E30-A616-42BA3DF4EB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CF60-2B68-46D5-AA64-6D218DA48C16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A89B7CA-23FE-4E30-A616-42BA3DF4EB3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CF60-2B68-46D5-AA64-6D218DA48C16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B7CA-23FE-4E30-A616-42BA3DF4EB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CF60-2B68-46D5-AA64-6D218DA48C16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B7CA-23FE-4E30-A616-42BA3DF4EB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CF60-2B68-46D5-AA64-6D218DA48C16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B7CA-23FE-4E30-A616-42BA3DF4EB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CF60-2B68-46D5-AA64-6D218DA48C16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B7CA-23FE-4E30-A616-42BA3DF4EB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CF60-2B68-46D5-AA64-6D218DA48C16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B7CA-23FE-4E30-A616-42BA3DF4EB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CF60-2B68-46D5-AA64-6D218DA48C16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B7CA-23FE-4E30-A616-42BA3DF4EB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B26CF60-2B68-46D5-AA64-6D218DA48C16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89B7CA-23FE-4E30-A616-42BA3DF4EB3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wav"/><Relationship Id="rId7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" t="4161" r="4153" b="4980"/>
          <a:stretch/>
        </p:blipFill>
        <p:spPr>
          <a:xfrm>
            <a:off x="107504" y="1151853"/>
            <a:ext cx="4032448" cy="5680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2"/>
          <p:cNvSpPr>
            <a:spLocks noGrp="1"/>
          </p:cNvSpPr>
          <p:nvPr>
            <p:ph type="title"/>
          </p:nvPr>
        </p:nvSpPr>
        <p:spPr>
          <a:xfrm>
            <a:off x="3995936" y="3284984"/>
            <a:ext cx="4968552" cy="2664296"/>
          </a:xfrm>
        </p:spPr>
        <p:txBody>
          <a:bodyPr>
            <a:noAutofit/>
          </a:bodyPr>
          <a:lstStyle/>
          <a:p>
            <a:pPr algn="r"/>
            <a:r>
              <a:rPr lang="ru-RU" sz="2000" dirty="0">
                <a:solidFill>
                  <a:srgbClr val="7030A0"/>
                </a:solidFill>
                <a:effectLst/>
              </a:rPr>
              <a:t>«Есть многое на свете друг Горацио, </a:t>
            </a:r>
          </a:p>
          <a:p>
            <a:pPr algn="r"/>
            <a:r>
              <a:rPr lang="ru-RU" sz="2000" dirty="0">
                <a:solidFill>
                  <a:srgbClr val="7030A0"/>
                </a:solidFill>
                <a:effectLst/>
              </a:rPr>
              <a:t>Что и не снилось нашим мудрецам»</a:t>
            </a:r>
          </a:p>
          <a:p>
            <a:pPr algn="r"/>
            <a:r>
              <a:rPr lang="ru-RU" sz="2000" dirty="0" smtClean="0">
                <a:solidFill>
                  <a:srgbClr val="7030A0"/>
                </a:solidFill>
                <a:effectLst/>
              </a:rPr>
              <a:t/>
            </a:r>
            <a:br>
              <a:rPr lang="ru-RU" sz="2000" dirty="0" smtClean="0">
                <a:solidFill>
                  <a:srgbClr val="7030A0"/>
                </a:solidFill>
                <a:effectLst/>
              </a:rPr>
            </a:br>
            <a:r>
              <a:rPr lang="ru-RU" sz="2000" dirty="0" smtClean="0">
                <a:solidFill>
                  <a:srgbClr val="7030A0"/>
                </a:solidFill>
                <a:effectLst/>
              </a:rPr>
              <a:t>У</a:t>
            </a:r>
            <a:r>
              <a:rPr lang="ru-RU" sz="2000" dirty="0">
                <a:solidFill>
                  <a:srgbClr val="7030A0"/>
                </a:solidFill>
                <a:effectLst/>
              </a:rPr>
              <a:t>. </a:t>
            </a:r>
            <a:r>
              <a:rPr lang="ru-RU" sz="2000" dirty="0" smtClean="0">
                <a:solidFill>
                  <a:srgbClr val="7030A0"/>
                </a:solidFill>
                <a:effectLst/>
              </a:rPr>
              <a:t>Шекспир</a:t>
            </a:r>
            <a:br>
              <a:rPr lang="ru-RU" sz="2000" dirty="0" smtClean="0">
                <a:solidFill>
                  <a:srgbClr val="7030A0"/>
                </a:solidFill>
                <a:effectLst/>
              </a:rPr>
            </a:br>
            <a:r>
              <a:rPr lang="ru-RU" sz="2000" dirty="0" smtClean="0">
                <a:solidFill>
                  <a:srgbClr val="7030A0"/>
                </a:solidFill>
                <a:effectLst/>
              </a:rPr>
              <a:t>(Гамлет)</a:t>
            </a:r>
            <a:endParaRPr lang="ru-RU" sz="2000" dirty="0">
              <a:solidFill>
                <a:srgbClr val="7030A0"/>
              </a:solidFill>
              <a:effectLst/>
            </a:endParaRPr>
          </a:p>
          <a:p>
            <a:pPr algn="r"/>
            <a:endParaRPr lang="ru-RU" sz="2000" dirty="0">
              <a:solidFill>
                <a:srgbClr val="7030A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0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There are more things in heaven and earth, Horatio,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Than are dreamt of in your philosophy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        </a:t>
            </a:r>
            <a:r>
              <a:rPr lang="sq-AL" b="1" dirty="0" smtClean="0">
                <a:solidFill>
                  <a:srgbClr val="00B0F0"/>
                </a:solidFill>
              </a:rPr>
              <a:t>William </a:t>
            </a:r>
            <a:r>
              <a:rPr lang="sq-AL" b="1" dirty="0">
                <a:solidFill>
                  <a:srgbClr val="00B0F0"/>
                </a:solidFill>
              </a:rPr>
              <a:t>Shakespeare</a:t>
            </a:r>
            <a:endParaRPr lang="ru-RU" sz="24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23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7030A0"/>
                </a:solidFill>
              </a:rPr>
              <a:t>Видеоролик 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36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hr4_380000_1_denoise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36" y="1976652"/>
            <a:ext cx="5872238" cy="8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hr_east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64288" y="2116087"/>
            <a:ext cx="609600" cy="609600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6577" y="908720"/>
            <a:ext cx="8640960" cy="83671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Звучание ДНК дрожжей</a:t>
            </a:r>
          </a:p>
          <a:p>
            <a:endParaRPr lang="ru-RU" sz="4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51520" y="3861048"/>
            <a:ext cx="8640960" cy="83671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Звучание ДНК человека</a:t>
            </a:r>
          </a:p>
          <a:p>
            <a:endParaRPr lang="ru-RU" sz="4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 descr="chr4_380000_1_denoise_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77" y="4930165"/>
            <a:ext cx="5718483" cy="82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hr_homo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69088" y="50367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8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 txBox="1">
            <a:spLocks/>
          </p:cNvSpPr>
          <p:nvPr/>
        </p:nvSpPr>
        <p:spPr>
          <a:xfrm>
            <a:off x="877888" y="2636912"/>
            <a:ext cx="7200800" cy="2448272"/>
          </a:xfrm>
          <a:prstGeom prst="rect">
            <a:avLst/>
          </a:prstGeom>
        </p:spPr>
        <p:txBody>
          <a:bodyPr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Wingdings 2"/>
              <a:buNone/>
            </a:pPr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Языки тех самых 98% "мусора" в нашей ДНК ещё до конца </a:t>
            </a:r>
            <a:r>
              <a:rPr lang="ru-RU" b="1" u="sng" dirty="0" smtClean="0">
                <a:solidFill>
                  <a:srgbClr val="E11F1F"/>
                </a:solidFill>
                <a:latin typeface="Georgia" pitchFamily="18" charset="0"/>
              </a:rPr>
              <a:t>не изучены</a:t>
            </a:r>
            <a:r>
              <a:rPr lang="ru-RU" b="1" u="sng" dirty="0" smtClean="0">
                <a:solidFill>
                  <a:schemeClr val="accent3"/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и полностью </a:t>
            </a:r>
            <a:r>
              <a:rPr lang="ru-RU" b="1" u="sng" dirty="0" smtClean="0">
                <a:solidFill>
                  <a:srgbClr val="E11F1F"/>
                </a:solidFill>
                <a:latin typeface="Georgia" pitchFamily="18" charset="0"/>
              </a:rPr>
              <a:t>не расшифрованы</a:t>
            </a:r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. </a:t>
            </a:r>
            <a:b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</a:br>
            <a:endParaRPr lang="ru-RU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619672" y="404664"/>
            <a:ext cx="5557936" cy="783704"/>
          </a:xfrm>
          <a:prstGeom prst="rect">
            <a:avLst/>
          </a:prstGeom>
        </p:spPr>
        <p:txBody>
          <a:bodyPr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Font typeface="Wingdings 2"/>
              <a:buNone/>
            </a:pPr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ВЫВОДЫ</a:t>
            </a:r>
            <a:endParaRPr lang="ru-RU" sz="5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16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060848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Font typeface="Wingdings 2"/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Но уже точно известно, что нашему генетическому аппарату свойственны реальные процессы, </a:t>
            </a:r>
            <a:r>
              <a:rPr lang="ru-RU" sz="3200" b="1" u="sng" dirty="0" smtClean="0">
                <a:solidFill>
                  <a:srgbClr val="E11F1F"/>
                </a:solidFill>
                <a:latin typeface="Georgia" pitchFamily="18" charset="0"/>
              </a:rPr>
              <a:t>существенно</a:t>
            </a:r>
            <a:r>
              <a:rPr lang="ru-RU" sz="2800" b="1" u="sng" dirty="0" smtClean="0">
                <a:solidFill>
                  <a:srgbClr val="E11F1F"/>
                </a:solidFill>
                <a:latin typeface="Georgia" pitchFamily="18" charset="0"/>
              </a:rPr>
              <a:t> дополняющие</a:t>
            </a:r>
            <a:r>
              <a:rPr lang="ru-RU" sz="2800" b="1" dirty="0" smtClean="0">
                <a:solidFill>
                  <a:srgbClr val="E11F1F"/>
                </a:solidFill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триплетную модель генетического кода</a:t>
            </a:r>
            <a:r>
              <a:rPr lang="ru-RU" sz="2800" dirty="0" smtClean="0">
                <a:solidFill>
                  <a:srgbClr val="7030A0"/>
                </a:solidFill>
                <a:latin typeface="Georgia" pitchFamily="18" charset="0"/>
              </a:rPr>
              <a:t>.</a:t>
            </a:r>
            <a:endParaRPr lang="ru-RU" sz="2800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619672" y="404664"/>
            <a:ext cx="5557936" cy="783704"/>
          </a:xfrm>
          <a:prstGeom prst="rect">
            <a:avLst/>
          </a:prstGeom>
        </p:spPr>
        <p:txBody>
          <a:bodyPr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Font typeface="Wingdings 2"/>
              <a:buNone/>
            </a:pPr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ВЫВОДЫ</a:t>
            </a:r>
            <a:endParaRPr lang="ru-RU" sz="5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627604" y="65810"/>
            <a:ext cx="5557936" cy="783704"/>
          </a:xfrm>
          <a:prstGeom prst="rect">
            <a:avLst/>
          </a:prstGeom>
        </p:spPr>
        <p:txBody>
          <a:bodyPr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Font typeface="Wingdings 2"/>
              <a:buNone/>
            </a:pPr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Домашнее задание:</a:t>
            </a:r>
            <a:endParaRPr lang="ru-RU" sz="5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88840"/>
            <a:ext cx="82089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681233"/>
                </a:solidFill>
                <a:latin typeface="+mj-lt"/>
              </a:rPr>
              <a:t>Подберите </a:t>
            </a:r>
            <a:r>
              <a:rPr lang="ru-RU" sz="3200" b="1" dirty="0">
                <a:solidFill>
                  <a:srgbClr val="681233"/>
                </a:solidFill>
                <a:latin typeface="+mj-lt"/>
              </a:rPr>
              <a:t>в интернете аргументы за и против представленной на сегодняшнем уроке </a:t>
            </a:r>
            <a:r>
              <a:rPr lang="ru-RU" sz="3200" b="1" dirty="0" smtClean="0">
                <a:solidFill>
                  <a:srgbClr val="681233"/>
                </a:solidFill>
                <a:latin typeface="+mj-lt"/>
              </a:rPr>
              <a:t>теории; </a:t>
            </a:r>
          </a:p>
          <a:p>
            <a:pPr marL="514350" indent="-514350">
              <a:buAutoNum type="arabicPeriod"/>
            </a:pPr>
            <a:endParaRPr lang="ru-RU" sz="3200" b="1" dirty="0">
              <a:solidFill>
                <a:srgbClr val="681233"/>
              </a:solidFill>
              <a:latin typeface="+mj-lt"/>
            </a:endParaRPr>
          </a:p>
          <a:p>
            <a:pPr marL="514350" indent="-514350">
              <a:buAutoNum type="arabicPeriod"/>
            </a:pPr>
            <a:endParaRPr lang="ru-RU" sz="3200" b="1" dirty="0" smtClean="0">
              <a:solidFill>
                <a:srgbClr val="681233"/>
              </a:solidFill>
              <a:latin typeface="+mj-lt"/>
            </a:endParaRP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681233"/>
                </a:solidFill>
                <a:latin typeface="+mj-lt"/>
              </a:rPr>
              <a:t>Попробуйте </a:t>
            </a:r>
            <a:r>
              <a:rPr lang="ru-RU" sz="3200" b="1" dirty="0">
                <a:solidFill>
                  <a:srgbClr val="681233"/>
                </a:solidFill>
                <a:latin typeface="+mj-lt"/>
              </a:rPr>
              <a:t>найти альтернативные теории о том, какие ещё секреты хранит в себе ДНК. </a:t>
            </a:r>
            <a:endParaRPr lang="ru-RU" sz="3200" b="1" dirty="0" smtClean="0">
              <a:solidFill>
                <a:srgbClr val="6812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352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661648" cy="468052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Нераскрытые секреты</a:t>
            </a:r>
            <a:r>
              <a:rPr lang="ru-RU" sz="13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13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3800" dirty="0" smtClean="0">
                <a:solidFill>
                  <a:srgbClr val="FB92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</a:t>
            </a:r>
            <a:r>
              <a:rPr lang="ru-RU" sz="13800" dirty="0" smtClean="0">
                <a:solidFill>
                  <a:srgbClr val="88E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</a:t>
            </a:r>
            <a:r>
              <a:rPr lang="ru-RU" sz="13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</a:t>
            </a:r>
            <a:endParaRPr lang="ru-RU" sz="8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02"/>
            <a:ext cx="9168002" cy="687600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40960" cy="223224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это снятая неопределенность, т.е. сведения, которые должны снять в той или иной степени существующую у потребителя до их получения неопределенность, расширить его понимание объекта полезными сведениями.</a:t>
            </a:r>
            <a:br>
              <a:rPr lang="ru-RU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332656"/>
            <a:ext cx="8640960" cy="223224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ИНФОРМАЦИЯ?</a:t>
            </a:r>
            <a:endParaRPr lang="ru-RU" sz="48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858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Виды информации?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400600"/>
          </a:xfrm>
        </p:spPr>
        <p:txBody>
          <a:bodyPr/>
          <a:lstStyle/>
          <a:p>
            <a:pPr marL="137160" indent="0">
              <a:buNone/>
            </a:pPr>
            <a:r>
              <a:rPr lang="ru-RU" b="1" u="sng" dirty="0">
                <a:solidFill>
                  <a:srgbClr val="C00000"/>
                </a:solidFill>
              </a:rPr>
              <a:t>Визуальная </a:t>
            </a:r>
            <a:r>
              <a:rPr lang="ru-RU" b="1" dirty="0">
                <a:solidFill>
                  <a:srgbClr val="C00000"/>
                </a:solidFill>
              </a:rPr>
              <a:t>(графические изображения, цвет, текст, видео,) </a:t>
            </a:r>
          </a:p>
          <a:p>
            <a:pPr marL="137160" indent="0">
              <a:buNone/>
            </a:pPr>
            <a:endParaRPr lang="ru-RU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37160" indent="0">
              <a:buNone/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Аудиальная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(звуки)</a:t>
            </a:r>
          </a:p>
          <a:p>
            <a:pPr marL="137160" indent="0">
              <a:buNone/>
            </a:pPr>
            <a:endParaRPr lang="ru-RU" b="1" u="sng" dirty="0" smtClean="0">
              <a:solidFill>
                <a:srgbClr val="0000CC"/>
              </a:solidFill>
            </a:endParaRPr>
          </a:p>
          <a:p>
            <a:pPr marL="137160" indent="0">
              <a:buNone/>
            </a:pPr>
            <a:r>
              <a:rPr lang="ru-RU" b="1" u="sng" dirty="0" smtClean="0">
                <a:solidFill>
                  <a:srgbClr val="0000CC"/>
                </a:solidFill>
              </a:rPr>
              <a:t>Тактильная</a:t>
            </a:r>
            <a:r>
              <a:rPr lang="ru-RU" b="1" dirty="0" smtClean="0">
                <a:solidFill>
                  <a:srgbClr val="0000CC"/>
                </a:solidFill>
              </a:rPr>
              <a:t> </a:t>
            </a:r>
            <a:r>
              <a:rPr lang="ru-RU" b="1" dirty="0">
                <a:solidFill>
                  <a:srgbClr val="0000CC"/>
                </a:solidFill>
              </a:rPr>
              <a:t>(температура, давление, боль)</a:t>
            </a:r>
          </a:p>
          <a:p>
            <a:pPr marL="137160" indent="0">
              <a:buNone/>
            </a:pPr>
            <a:endParaRPr lang="ru-RU" b="1" u="sng" dirty="0" smtClean="0">
              <a:solidFill>
                <a:schemeClr val="accent3"/>
              </a:solidFill>
            </a:endParaRPr>
          </a:p>
          <a:p>
            <a:pPr marL="137160" indent="0">
              <a:buNone/>
            </a:pPr>
            <a:r>
              <a:rPr lang="ru-RU" b="1" u="sng" dirty="0" smtClean="0">
                <a:solidFill>
                  <a:schemeClr val="accent3"/>
                </a:solidFill>
              </a:rPr>
              <a:t>Обонятельная</a:t>
            </a:r>
            <a:r>
              <a:rPr lang="ru-RU" b="1" dirty="0" smtClean="0">
                <a:solidFill>
                  <a:schemeClr val="accent3"/>
                </a:solidFill>
              </a:rPr>
              <a:t> </a:t>
            </a:r>
            <a:r>
              <a:rPr lang="ru-RU" b="1" dirty="0">
                <a:solidFill>
                  <a:schemeClr val="accent3"/>
                </a:solidFill>
              </a:rPr>
              <a:t>(запахи)</a:t>
            </a:r>
          </a:p>
          <a:p>
            <a:pPr marL="137160" indent="0">
              <a:buNone/>
            </a:pPr>
            <a:endParaRPr lang="ru-RU" b="1" u="sng" dirty="0" smtClean="0">
              <a:solidFill>
                <a:srgbClr val="681233"/>
              </a:solidFill>
            </a:endParaRPr>
          </a:p>
          <a:p>
            <a:pPr marL="137160" indent="0">
              <a:buNone/>
            </a:pPr>
            <a:r>
              <a:rPr lang="ru-RU" b="1" u="sng" dirty="0" smtClean="0">
                <a:solidFill>
                  <a:srgbClr val="681233"/>
                </a:solidFill>
              </a:rPr>
              <a:t>Вкусовая</a:t>
            </a:r>
            <a:r>
              <a:rPr lang="ru-RU" b="1" dirty="0" smtClean="0">
                <a:solidFill>
                  <a:srgbClr val="681233"/>
                </a:solidFill>
              </a:rPr>
              <a:t> </a:t>
            </a:r>
            <a:r>
              <a:rPr lang="ru-RU" b="1" dirty="0">
                <a:solidFill>
                  <a:srgbClr val="681233"/>
                </a:solidFill>
              </a:rPr>
              <a:t>(вкус)</a:t>
            </a:r>
          </a:p>
          <a:p>
            <a:pPr marL="137160" indent="0">
              <a:buNone/>
            </a:pP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6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229600" cy="1143000"/>
          </a:xfrm>
        </p:spPr>
        <p:txBody>
          <a:bodyPr>
            <a:noAutofit/>
          </a:bodyPr>
          <a:lstStyle/>
          <a:p>
            <a:r>
              <a:rPr lang="ru-RU" sz="11500" dirty="0" smtClean="0">
                <a:solidFill>
                  <a:srgbClr val="7030A0"/>
                </a:solidFill>
              </a:rPr>
              <a:t>Тест</a:t>
            </a:r>
            <a:endParaRPr lang="ru-RU" sz="115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Какую информацию несет молекула ДНК?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9"/>
          <a:stretch/>
        </p:blipFill>
        <p:spPr>
          <a:xfrm>
            <a:off x="4052522" y="1916832"/>
            <a:ext cx="4977549" cy="43924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2564904"/>
            <a:ext cx="39450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ГЕНЕТИЧЕСКИЙ КОД </a:t>
            </a:r>
            <a:r>
              <a:rPr lang="ru-RU" sz="2800" dirty="0">
                <a:solidFill>
                  <a:srgbClr val="7030A0"/>
                </a:solidFill>
              </a:rPr>
              <a:t>- способ кодирования </a:t>
            </a:r>
            <a:endParaRPr lang="ru-RU" sz="2800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аминокислотной  </a:t>
            </a:r>
            <a:r>
              <a:rPr lang="ru-RU" sz="2800" dirty="0">
                <a:solidFill>
                  <a:srgbClr val="7030A0"/>
                </a:solidFill>
              </a:rPr>
              <a:t>последовательности </a:t>
            </a:r>
            <a:endParaRPr lang="ru-RU" sz="2800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белков</a:t>
            </a:r>
            <a:r>
              <a:rPr lang="ru-RU" sz="2800" dirty="0">
                <a:solidFill>
                  <a:srgbClr val="7030A0"/>
                </a:solidFill>
              </a:rPr>
              <a:t> при помощи последовательности </a:t>
            </a:r>
            <a:endParaRPr lang="ru-RU" sz="2800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нуклеотидов</a:t>
            </a:r>
            <a:r>
              <a:rPr lang="ru-RU" sz="2800" dirty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404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144016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Расшифровывая  </a:t>
            </a:r>
            <a:r>
              <a:rPr lang="ru-RU" dirty="0">
                <a:solidFill>
                  <a:srgbClr val="7030A0"/>
                </a:solidFill>
              </a:rPr>
              <a:t>генокод, ученые выяснили, что </a:t>
            </a:r>
            <a:r>
              <a:rPr lang="ru-RU" dirty="0">
                <a:solidFill>
                  <a:srgbClr val="FF0000"/>
                </a:solidFill>
              </a:rPr>
              <a:t>98,5%</a:t>
            </a:r>
            <a:r>
              <a:rPr lang="ru-RU" dirty="0">
                <a:solidFill>
                  <a:srgbClr val="7030A0"/>
                </a:solidFill>
              </a:rPr>
              <a:t> участков ДНК </a:t>
            </a:r>
            <a:r>
              <a:rPr lang="ru-RU" u="sng" dirty="0">
                <a:solidFill>
                  <a:srgbClr val="FF0000"/>
                </a:solidFill>
              </a:rPr>
              <a:t>не кодируют белки</a:t>
            </a:r>
            <a:r>
              <a:rPr lang="ru-RU" dirty="0">
                <a:solidFill>
                  <a:srgbClr val="7030A0"/>
                </a:solidFill>
              </a:rPr>
              <a:t>, и назвали эту часть ДНК </a:t>
            </a:r>
            <a:r>
              <a:rPr lang="ru-RU" dirty="0">
                <a:solidFill>
                  <a:srgbClr val="FF0000"/>
                </a:solidFill>
              </a:rPr>
              <a:t>«бесполезной». 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8"/>
            <a:ext cx="4142234" cy="50121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2322776"/>
            <a:ext cx="417646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Впоследствии выяснилось, что эти 98,5% участков ДНК имеют едва ли не </a:t>
            </a:r>
            <a:r>
              <a:rPr lang="ru-RU" sz="2800" u="sng" dirty="0">
                <a:solidFill>
                  <a:srgbClr val="FF0000"/>
                </a:solidFill>
              </a:rPr>
              <a:t>б</a:t>
            </a:r>
            <a:r>
              <a:rPr lang="ru-RU" sz="3600" b="1" u="sng" dirty="0">
                <a:solidFill>
                  <a:srgbClr val="FF0000"/>
                </a:solidFill>
              </a:rPr>
              <a:t>о</a:t>
            </a:r>
            <a:r>
              <a:rPr lang="ru-RU" sz="2800" u="sng" dirty="0">
                <a:solidFill>
                  <a:srgbClr val="FF0000"/>
                </a:solidFill>
              </a:rPr>
              <a:t>льшее значение: </a:t>
            </a:r>
            <a:r>
              <a:rPr lang="ru-RU" sz="2800" dirty="0">
                <a:solidFill>
                  <a:srgbClr val="7030A0"/>
                </a:solidFill>
              </a:rPr>
              <a:t>именно эта часть ДНК </a:t>
            </a:r>
            <a:r>
              <a:rPr lang="ru-RU" sz="2800" u="sng" dirty="0">
                <a:solidFill>
                  <a:srgbClr val="FF0000"/>
                </a:solidFill>
              </a:rPr>
              <a:t>отвечает за ее функционирование.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104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-243408"/>
            <a:ext cx="4464496" cy="525658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effectLst/>
              </a:rPr>
              <a:t>Люк </a:t>
            </a:r>
            <a:r>
              <a:rPr lang="ru-RU" sz="3600" dirty="0" err="1" smtClean="0">
                <a:solidFill>
                  <a:srgbClr val="7030A0"/>
                </a:solidFill>
                <a:effectLst/>
              </a:rPr>
              <a:t>Монтанье</a:t>
            </a:r>
            <a:r>
              <a:rPr lang="ru-RU" sz="3600" dirty="0" smtClean="0">
                <a:solidFill>
                  <a:srgbClr val="7030A0"/>
                </a:solidFill>
                <a:effectLst/>
              </a:rPr>
              <a:t> </a:t>
            </a:r>
            <a:br>
              <a:rPr lang="ru-RU" sz="3600" dirty="0" smtClean="0">
                <a:solidFill>
                  <a:srgbClr val="7030A0"/>
                </a:solidFill>
                <a:effectLst/>
              </a:rPr>
            </a:br>
            <a:r>
              <a:rPr lang="ru-RU" sz="2400" dirty="0" smtClean="0">
                <a:solidFill>
                  <a:srgbClr val="7030A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7030A0"/>
                </a:solidFill>
                <a:effectLst/>
              </a:rPr>
            </a:br>
            <a:r>
              <a:rPr lang="ru-RU" sz="2400" dirty="0" smtClean="0">
                <a:solidFill>
                  <a:srgbClr val="7030A0"/>
                </a:solidFill>
                <a:effectLst/>
              </a:rPr>
              <a:t>французский</a:t>
            </a:r>
            <a:r>
              <a:rPr lang="ru-RU" sz="2400" dirty="0">
                <a:solidFill>
                  <a:srgbClr val="7030A0"/>
                </a:solidFill>
                <a:effectLst/>
              </a:rPr>
              <a:t> вирусолог, </a:t>
            </a:r>
            <a:r>
              <a:rPr lang="ru-RU" sz="2400" dirty="0" smtClean="0">
                <a:solidFill>
                  <a:srgbClr val="7030A0"/>
                </a:solidFill>
                <a:effectLst/>
              </a:rPr>
              <a:t>лауреат</a:t>
            </a:r>
            <a:r>
              <a:rPr lang="ru-RU" sz="2400" dirty="0">
                <a:solidFill>
                  <a:srgbClr val="7030A0"/>
                </a:solidFill>
                <a:effectLst/>
              </a:rPr>
              <a:t> Нобелевской премии в области медицины и физиологии 2008 </a:t>
            </a:r>
            <a:r>
              <a:rPr lang="ru-RU" sz="2400" dirty="0" smtClean="0">
                <a:solidFill>
                  <a:srgbClr val="7030A0"/>
                </a:solidFill>
                <a:effectLst/>
              </a:rPr>
              <a:t>года. Открыл </a:t>
            </a:r>
            <a:r>
              <a:rPr lang="ru-RU" sz="2400" dirty="0">
                <a:solidFill>
                  <a:srgbClr val="7030A0"/>
                </a:solidFill>
                <a:effectLst/>
              </a:rPr>
              <a:t>в 1983 году  ВИЧ, вызывающий синдром приобретённого иммунного дефицита у человека.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258144" cy="4708525"/>
          </a:xfrm>
        </p:spPr>
      </p:pic>
      <p:sp>
        <p:nvSpPr>
          <p:cNvPr id="5" name="Прямоугольник 4"/>
          <p:cNvSpPr/>
          <p:nvPr/>
        </p:nvSpPr>
        <p:spPr>
          <a:xfrm>
            <a:off x="197197" y="5013176"/>
            <a:ext cx="87589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В 2009 </a:t>
            </a:r>
            <a:r>
              <a:rPr lang="ru-RU" sz="3200" dirty="0" smtClean="0">
                <a:solidFill>
                  <a:srgbClr val="FF0000"/>
                </a:solidFill>
              </a:rPr>
              <a:t>г. - бактерии </a:t>
            </a:r>
            <a:r>
              <a:rPr lang="ru-RU" sz="3200" dirty="0">
                <a:solidFill>
                  <a:srgbClr val="FF0000"/>
                </a:solidFill>
              </a:rPr>
              <a:t>могут обмениваться информацией друг с другом посредством электромагнитных волн, генерируемых  ДНК.</a:t>
            </a:r>
          </a:p>
        </p:txBody>
      </p:sp>
    </p:spTree>
    <p:extLst>
      <p:ext uri="{BB962C8B-B14F-4D97-AF65-F5344CB8AC3E}">
        <p14:creationId xmlns:p14="http://schemas.microsoft.com/office/powerpoint/2010/main" val="126695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184576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7030A0"/>
                </a:solidFill>
              </a:rPr>
              <a:t>Какие ещё виды информации несёт в себе ДНК?</a:t>
            </a:r>
            <a:endParaRPr lang="ru-RU" sz="7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7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1727</TotalTime>
  <Words>242</Words>
  <Application>Microsoft Office PowerPoint</Application>
  <PresentationFormat>Экран (4:3)</PresentationFormat>
  <Paragraphs>42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«Есть многое на свете друг Горацио,  Что и не снилось нашим мудрецам»  У. Шекспир (Гамлет) </vt:lpstr>
      <vt:lpstr>Нераскрытые секреты ДНК</vt:lpstr>
      <vt:lpstr> Информация — это снятая неопределенность, т.е. сведения, которые должны снять в той или иной степени существующую у потребителя до их получения неопределенность, расширить его понимание объекта полезными сведениями. </vt:lpstr>
      <vt:lpstr>Виды информации?</vt:lpstr>
      <vt:lpstr>Тест</vt:lpstr>
      <vt:lpstr>Какую информацию несет молекула ДНК?</vt:lpstr>
      <vt:lpstr>Презентация PowerPoint</vt:lpstr>
      <vt:lpstr>Люк Монтанье   французский вирусолог, лауреат Нобелевской премии в области медицины и физиологии 2008 года. Открыл в 1983 году  ВИЧ, вызывающий синдром приобретённого иммунного дефицита у человека.</vt:lpstr>
      <vt:lpstr>Какие ещё виды информации несёт в себе ДНК?</vt:lpstr>
      <vt:lpstr>Видеоролик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Денис</cp:lastModifiedBy>
  <cp:revision>45</cp:revision>
  <dcterms:created xsi:type="dcterms:W3CDTF">2011-11-21T09:46:07Z</dcterms:created>
  <dcterms:modified xsi:type="dcterms:W3CDTF">2012-01-19T19:43:07Z</dcterms:modified>
</cp:coreProperties>
</file>