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5" r:id="rId7"/>
    <p:sldId id="260" r:id="rId8"/>
    <p:sldId id="262" r:id="rId9"/>
    <p:sldId id="271" r:id="rId10"/>
    <p:sldId id="261" r:id="rId11"/>
    <p:sldId id="263" r:id="rId12"/>
    <p:sldId id="272" r:id="rId13"/>
    <p:sldId id="273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F2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5235D7-D744-4A8F-AD22-CE74AD302D9B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683D18-F6F5-4102-9EFD-E260E4B5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02" t="16119" r="3008" b="17932"/>
          <a:stretch/>
        </p:blipFill>
        <p:spPr>
          <a:xfrm>
            <a:off x="395536" y="332656"/>
            <a:ext cx="8424936" cy="593589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620688"/>
            <a:ext cx="6172200" cy="685800"/>
          </a:xfrm>
        </p:spPr>
        <p:txBody>
          <a:bodyPr>
            <a:normAutofit fontScale="85000" lnSpcReduction="10000"/>
          </a:bodyPr>
          <a:lstStyle/>
          <a:p>
            <a:r>
              <a:rPr lang="ru-RU" sz="4000" u="sng" dirty="0" smtClean="0"/>
              <a:t>Практическое</a:t>
            </a:r>
            <a:r>
              <a:rPr lang="ru-RU" u="sng" dirty="0" smtClean="0"/>
              <a:t> </a:t>
            </a:r>
            <a:r>
              <a:rPr lang="ru-RU" sz="4000" u="sng" dirty="0" smtClean="0"/>
              <a:t>занятие № </a:t>
            </a:r>
            <a:r>
              <a:rPr lang="ru-RU" sz="4000" u="sng" dirty="0" smtClean="0"/>
              <a:t>5</a:t>
            </a:r>
            <a:endParaRPr lang="ru-RU" sz="4000" u="sng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048" y="4077072"/>
            <a:ext cx="8568952" cy="2304256"/>
          </a:xfrm>
        </p:spPr>
        <p:txBody>
          <a:bodyPr/>
          <a:lstStyle/>
          <a:p>
            <a:r>
              <a:rPr lang="ru-RU" sz="5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br>
              <a:rPr lang="ru-RU" sz="5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безусловных рефлексов</a:t>
            </a:r>
            <a:endParaRPr lang="ru-RU" sz="54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2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4680520" cy="6508484"/>
          </a:xfrm>
        </p:spPr>
      </p:pic>
      <p:sp>
        <p:nvSpPr>
          <p:cNvPr id="5" name="Прямоугольник 4"/>
          <p:cNvSpPr/>
          <p:nvPr/>
        </p:nvSpPr>
        <p:spPr>
          <a:xfrm>
            <a:off x="5179008" y="977695"/>
            <a:ext cx="2077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1. Рецептор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79008" y="1793032"/>
            <a:ext cx="334713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2. Чувствительный </a:t>
            </a:r>
          </a:p>
          <a:p>
            <a:r>
              <a:rPr lang="ru-RU" sz="2800" dirty="0" smtClean="0"/>
              <a:t>путь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79008" y="2888553"/>
            <a:ext cx="3668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3. ЦНС спинной мозг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79008" y="3856301"/>
            <a:ext cx="3801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4. Двигательный путь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79008" y="4797152"/>
            <a:ext cx="3024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5. Рабочий орган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000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72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Познакомиться с безусловными рефлексами разных отделов мозга.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23928" y="476672"/>
            <a:ext cx="4258816" cy="64807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Цель работы:</a:t>
            </a:r>
            <a:endParaRPr lang="ru-RU" sz="4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285" r="58134" b="7143"/>
          <a:stretch/>
        </p:blipFill>
        <p:spPr>
          <a:xfrm>
            <a:off x="611560" y="2462650"/>
            <a:ext cx="3024336" cy="41426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6472" y="2348879"/>
            <a:ext cx="4692370" cy="425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68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верхнем грудном сегменте, находится симпатический центр расширения зрачка.</a:t>
            </a:r>
          </a:p>
          <a:p>
            <a:pPr marL="0" indent="0">
              <a:buNone/>
            </a:pP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Позволяет  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реализовывать все двигательные рефлексы тела, диаф­рагмы, мочеполовой системы и прямой кишки, терморегуляции, сосудистые рефлексы и т. д.</a:t>
            </a:r>
            <a:b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деятельность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спинного </a:t>
            </a: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590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412776"/>
            <a:ext cx="8946994" cy="5112568"/>
          </a:xfrm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деятельность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спинного </a:t>
            </a: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448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защитные рефлексы (мигание, слезоотделение, чиханье, кашлевой и рвотный рефлексы); </a:t>
            </a:r>
            <a:endParaRPr lang="ru-R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установочные рефлексы, обеспечивающие тонус мускулатуры, необходимый для поддержания позы и осуществления рабочих актов; </a:t>
            </a:r>
            <a:endParaRPr lang="ru-R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рефлексы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способствующие правильному распределению мышечного тонуса между отдельными группами мышц и установке той или иной позы тела; </a:t>
            </a:r>
            <a:endParaRPr lang="ru-R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рефлексы, связанные с функциями систем дыхания, кровообращения, пищеварения.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деятельность продолговатого мозга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0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Здесь находятся центры тонуса скелетных мышц, </a:t>
            </a:r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первичные 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центры зрительных и слуховых ориентировочных рефлексов. Эти рефлексы проявляются в движениях глаз, головы в сторону раздражителей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деятельность среднего мозга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8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9958140"/>
              </p:ext>
            </p:extLst>
          </p:nvPr>
        </p:nvGraphicFramePr>
        <p:xfrm>
          <a:off x="323528" y="1052736"/>
          <a:ext cx="8352927" cy="5400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304256"/>
                <a:gridCol w="2016224"/>
                <a:gridCol w="1584175"/>
              </a:tblGrid>
              <a:tr h="9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EF2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Действия испытуемого</a:t>
                      </a:r>
                      <a:endParaRPr lang="ru-RU" sz="1600" dirty="0">
                        <a:solidFill>
                          <a:srgbClr val="CEF2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EF2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Действия исследователя</a:t>
                      </a:r>
                      <a:endParaRPr lang="ru-RU" sz="1600" dirty="0">
                        <a:solidFill>
                          <a:srgbClr val="CEF2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CEF2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Что наблюдали</a:t>
                      </a:r>
                      <a:endParaRPr lang="ru-RU" sz="1600">
                        <a:solidFill>
                          <a:srgbClr val="CEF2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EF2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Какой отдел ЦНС реагировал на раздражение</a:t>
                      </a:r>
                      <a:endParaRPr lang="ru-RU" sz="1600" dirty="0">
                        <a:solidFill>
                          <a:srgbClr val="CEF2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Сядьте, положите ногу на ногу, расслабьтесь. </a:t>
                      </a:r>
                      <a:endParaRPr lang="ru-RU" sz="18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Стукните не сильно, но резко ребром ладони по колену.</a:t>
                      </a:r>
                      <a:endParaRPr lang="ru-RU" sz="18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51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Посмотрите на источник света. Закройте глаза, а затем откройте глаза.</a:t>
                      </a:r>
                      <a:endParaRPr lang="ru-RU" sz="18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Пронаблюдайте за изменением зрачков испытуемого.</a:t>
                      </a:r>
                      <a:endParaRPr lang="ru-RU" sz="18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Сидите спокойно.</a:t>
                      </a:r>
                      <a:endParaRPr lang="ru-RU" sz="18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Пощекотите</a:t>
                      </a:r>
                      <a:r>
                        <a:rPr lang="ru-RU" sz="18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тонкой бумажкой нос испытуемого.</a:t>
                      </a:r>
                      <a:endParaRPr lang="ru-RU" sz="18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Закройте глаза и дотроньтесь рукой до кончика носа.</a:t>
                      </a:r>
                      <a:endParaRPr lang="ru-RU" sz="18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Пронаблюдайте за точностью движений.</a:t>
                      </a:r>
                      <a:endParaRPr lang="ru-RU" sz="18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9792" y="-171400"/>
            <a:ext cx="3682752" cy="1038944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работы</a:t>
            </a: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6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(от лат. </a:t>
            </a:r>
            <a:r>
              <a:rPr lang="ru-RU" sz="3200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reflexus</a:t>
            </a:r>
            <a:r>
              <a:rPr lang="ru-RU" sz="32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отражённый) </a:t>
            </a:r>
            <a:r>
              <a:rPr lang="ru-RU" sz="3200" dirty="0"/>
              <a:t>- </a:t>
            </a:r>
            <a:r>
              <a:rPr lang="ru-RU" sz="3200" dirty="0" smtClean="0">
                <a:solidFill>
                  <a:schemeClr val="tx2">
                    <a:lumMod val="90000"/>
                  </a:schemeClr>
                </a:solidFill>
              </a:rPr>
              <a:t>реакция </a:t>
            </a:r>
            <a:r>
              <a:rPr lang="ru-RU" sz="3200" dirty="0">
                <a:solidFill>
                  <a:schemeClr val="tx2">
                    <a:lumMod val="90000"/>
                  </a:schemeClr>
                </a:solidFill>
              </a:rPr>
              <a:t>живого организма на определенное воздействие, проходящая с участием нервной системы. </a:t>
            </a:r>
            <a:endParaRPr lang="ru-RU" sz="32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endParaRPr lang="ru-RU" sz="32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90000"/>
                  </a:schemeClr>
                </a:solidFill>
              </a:rPr>
              <a:t>Рефлексы </a:t>
            </a:r>
            <a:r>
              <a:rPr lang="ru-RU" sz="3200" dirty="0">
                <a:solidFill>
                  <a:schemeClr val="tx2">
                    <a:lumMod val="90000"/>
                  </a:schemeClr>
                </a:solidFill>
              </a:rPr>
              <a:t>существуют у многоклеточных живых организмов, обладающих нервной системой.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</a:t>
            </a:r>
            <a:endParaRPr lang="ru-RU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8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3356992"/>
            <a:ext cx="3456384" cy="6088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условные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Рефлексы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29787" y="3361184"/>
            <a:ext cx="37573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ru-RU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безусловные</a:t>
            </a:r>
          </a:p>
        </p:txBody>
      </p:sp>
      <p:cxnSp>
        <p:nvCxnSpPr>
          <p:cNvPr id="6" name="Прямая со стрелкой 5"/>
          <p:cNvCxnSpPr>
            <a:endCxn id="2" idx="0"/>
          </p:cNvCxnSpPr>
          <p:nvPr/>
        </p:nvCxnSpPr>
        <p:spPr>
          <a:xfrm flipH="1">
            <a:off x="2339752" y="1332384"/>
            <a:ext cx="1944216" cy="2024608"/>
          </a:xfrm>
          <a:prstGeom prst="straightConnector1">
            <a:avLst/>
          </a:prstGeom>
          <a:ln w="50800">
            <a:solidFill>
              <a:schemeClr val="tx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>
            <a:off x="4885771" y="1344960"/>
            <a:ext cx="2022672" cy="2016224"/>
          </a:xfrm>
          <a:prstGeom prst="straightConnector1">
            <a:avLst/>
          </a:prstGeom>
          <a:ln w="50800">
            <a:solidFill>
              <a:schemeClr val="tx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71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/>
          </a:bodyPr>
          <a:lstStyle/>
          <a:p>
            <a:r>
              <a:rPr lang="ru-RU" dirty="0"/>
              <a:t>Безусловные рефлексы - наследственно передаваемые (врожденные</a:t>
            </a:r>
            <a:r>
              <a:rPr lang="ru-RU" dirty="0" smtClean="0"/>
              <a:t>) Выполняют </a:t>
            </a:r>
            <a:r>
              <a:rPr lang="ru-RU" dirty="0"/>
              <a:t>защитную функцию, а также функцию </a:t>
            </a:r>
            <a:r>
              <a:rPr lang="ru-RU" dirty="0" smtClean="0"/>
              <a:t>приспособления </a:t>
            </a:r>
            <a:r>
              <a:rPr lang="ru-RU" dirty="0"/>
              <a:t>к условиям окружающей </a:t>
            </a:r>
            <a:r>
              <a:rPr lang="ru-RU" dirty="0" smtClean="0"/>
              <a:t>среды.  </a:t>
            </a:r>
          </a:p>
          <a:p>
            <a:r>
              <a:rPr lang="ru-RU" dirty="0" smtClean="0"/>
              <a:t>Безусловные </a:t>
            </a:r>
            <a:r>
              <a:rPr lang="ru-RU" dirty="0"/>
              <a:t>рефлексы - это наследуемая, неизменная реакция организма на внешние и внутренние сигналы, независимо от условий возникновения и протекания реакций. </a:t>
            </a:r>
            <a:endParaRPr lang="ru-RU" dirty="0" smtClean="0"/>
          </a:p>
          <a:p>
            <a:r>
              <a:rPr lang="ru-RU" dirty="0" smtClean="0"/>
              <a:t>Основные </a:t>
            </a:r>
            <a:r>
              <a:rPr lang="ru-RU" dirty="0"/>
              <a:t>типы безусловных рефлексов: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пищевые, защитные, ориентировочные, половые.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Безусловные рефлексы</a:t>
            </a:r>
          </a:p>
        </p:txBody>
      </p:sp>
    </p:spTree>
    <p:extLst>
      <p:ext uri="{BB962C8B-B14F-4D97-AF65-F5344CB8AC3E}">
        <p14:creationId xmlns:p14="http://schemas.microsoft.com/office/powerpoint/2010/main" xmlns="" val="1339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8" cy="475252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Биологическая роль</a:t>
            </a:r>
            <a:r>
              <a:rPr lang="ru-RU" sz="2800" dirty="0"/>
              <a:t> врожденных рефлексов заключается в том, что они обеспечивают существование в первые моменты после рождения, а в последующей жизни являются основой для выработки условных рефлексов. </a:t>
            </a:r>
            <a:endParaRPr lang="ru-RU" sz="2800" dirty="0" smtClean="0"/>
          </a:p>
          <a:p>
            <a:r>
              <a:rPr lang="ru-RU" sz="2800" dirty="0" smtClean="0"/>
              <a:t>Совокупность </a:t>
            </a:r>
            <a:r>
              <a:rPr lang="ru-RU" sz="2800" dirty="0"/>
              <a:t>последовательных сложных безусловных рефлексов, определяющих врожденные формы поведения, называется инстинктом (например, построение сот пчелами)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Биологическая роль 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безусловных </a:t>
            </a: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221381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43528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/>
              <a:t>1. </a:t>
            </a:r>
            <a:r>
              <a:rPr lang="ru-RU" sz="2200" b="1" i="1" u="sng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Сохранительные</a:t>
            </a:r>
            <a:r>
              <a:rPr lang="ru-RU" sz="22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ru-RU" sz="2200" dirty="0"/>
              <a:t>– рефлексы,  обеспечивающие  регуляцию постоянства  внутренней  среды  организма (пищевой, дыхательный и т.д.);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2</a:t>
            </a:r>
            <a:r>
              <a:rPr lang="ru-RU" sz="2200" dirty="0"/>
              <a:t>. </a:t>
            </a:r>
            <a:r>
              <a:rPr lang="ru-RU" sz="22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Рефлексы сохранения и продолжения рода</a:t>
            </a:r>
            <a:r>
              <a:rPr lang="ru-RU" sz="22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/>
              <a:t>(половой и заботы о потомстве</a:t>
            </a:r>
            <a:r>
              <a:rPr lang="ru-RU" sz="2200" dirty="0" smtClean="0"/>
              <a:t>)</a:t>
            </a:r>
          </a:p>
          <a:p>
            <a:pPr marL="0" indent="0">
              <a:buNone/>
            </a:pPr>
            <a:r>
              <a:rPr lang="ru-RU" sz="2200" dirty="0" smtClean="0"/>
              <a:t>3</a:t>
            </a:r>
            <a:r>
              <a:rPr lang="ru-RU" sz="2200" dirty="0"/>
              <a:t>. </a:t>
            </a:r>
            <a:r>
              <a:rPr lang="ru-RU" sz="22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Защитные</a:t>
            </a:r>
            <a:r>
              <a:rPr lang="ru-RU" sz="2200" dirty="0"/>
              <a:t>  рефлекторные реакции, связанные  с устранением  вредных  агентов, попавших на  поверхность  или  внутрь  организма  (</a:t>
            </a:r>
            <a:r>
              <a:rPr lang="ru-RU" sz="2200" dirty="0" err="1" smtClean="0"/>
              <a:t>чесательный</a:t>
            </a:r>
            <a:r>
              <a:rPr lang="ru-RU" sz="2200" dirty="0" smtClean="0"/>
              <a:t>,</a:t>
            </a:r>
            <a:r>
              <a:rPr lang="ru-RU" sz="2200" dirty="0"/>
              <a:t> 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чихательный, кашлевой рефлекс</a:t>
            </a:r>
            <a:r>
              <a:rPr lang="ru-RU" sz="2200" dirty="0"/>
              <a:t>  и  т.д</a:t>
            </a:r>
            <a:r>
              <a:rPr lang="ru-RU" sz="2200" dirty="0" smtClean="0"/>
              <a:t>.).</a:t>
            </a:r>
          </a:p>
          <a:p>
            <a:pPr marL="0" indent="0">
              <a:buNone/>
            </a:pPr>
            <a:r>
              <a:rPr lang="ru-RU" sz="2200" dirty="0" smtClean="0"/>
              <a:t>4</a:t>
            </a:r>
            <a:r>
              <a:rPr lang="ru-RU" sz="2200" dirty="0"/>
              <a:t>. </a:t>
            </a:r>
            <a:r>
              <a:rPr lang="ru-RU" sz="22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Ориентировочный  рефлекс </a:t>
            </a:r>
            <a:r>
              <a:rPr lang="ru-RU" sz="2200" dirty="0"/>
              <a:t>– на  новизну. 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i="1" u="sng" dirty="0" smtClean="0"/>
              <a:t>5. </a:t>
            </a:r>
            <a:r>
              <a:rPr lang="ru-RU" sz="2200" b="1" i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Рефлексы</a:t>
            </a:r>
            <a:r>
              <a:rPr lang="ru-RU" sz="22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активного  уничтожения или нейтрализации вредных раздражителей, объектов </a:t>
            </a:r>
            <a:r>
              <a:rPr lang="ru-RU" sz="2200" b="1" i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smtClean="0"/>
              <a:t>(</a:t>
            </a:r>
            <a:r>
              <a:rPr lang="ru-RU" sz="2200" dirty="0"/>
              <a:t>наступательные или агрессивные  рефлексы</a:t>
            </a:r>
            <a:r>
              <a:rPr lang="ru-RU" sz="2200" dirty="0" smtClean="0"/>
              <a:t>).</a:t>
            </a:r>
          </a:p>
          <a:p>
            <a:pPr marL="0" indent="0">
              <a:buNone/>
            </a:pPr>
            <a:r>
              <a:rPr lang="ru-RU" sz="2200" dirty="0" smtClean="0"/>
              <a:t>6. </a:t>
            </a:r>
            <a:r>
              <a:rPr lang="ru-RU" sz="22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Реакции пассивно-оборонительного поведения</a:t>
            </a:r>
            <a:r>
              <a:rPr lang="ru-RU" sz="2200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50912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безусловных рефлексов.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1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Условные рефлексы возникают в ходе индивидуального развития и накопления новых навыков. </a:t>
            </a:r>
            <a:endParaRPr lang="ru-RU" dirty="0" smtClean="0"/>
          </a:p>
          <a:p>
            <a:r>
              <a:rPr lang="ru-RU" dirty="0" smtClean="0"/>
              <a:t>Условные </a:t>
            </a:r>
            <a:r>
              <a:rPr lang="ru-RU" dirty="0"/>
              <a:t>рефлексы формируются на базе безусловных при участии высших отделов мозга. </a:t>
            </a:r>
            <a:endParaRPr lang="ru-RU" dirty="0" smtClean="0"/>
          </a:p>
          <a:p>
            <a:r>
              <a:rPr lang="ru-RU" dirty="0" smtClean="0"/>
              <a:t>Разработка </a:t>
            </a:r>
            <a:r>
              <a:rPr lang="ru-RU" dirty="0"/>
              <a:t>учения об условных рефлексах связана в первую очередь с именем И. П. Павлова. </a:t>
            </a:r>
            <a:endParaRPr lang="ru-RU" dirty="0" smtClean="0"/>
          </a:p>
          <a:p>
            <a:r>
              <a:rPr lang="ru-RU" dirty="0" smtClean="0"/>
              <a:t>Условные </a:t>
            </a:r>
            <a:r>
              <a:rPr lang="ru-RU" dirty="0"/>
              <a:t>рефлексы лежат в основе приобретенного поведения. Это наиболее простые программы.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260648"/>
            <a:ext cx="5410944" cy="966936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Условные рефлексы</a:t>
            </a:r>
          </a:p>
        </p:txBody>
      </p:sp>
    </p:spTree>
    <p:extLst>
      <p:ext uri="{BB962C8B-B14F-4D97-AF65-F5344CB8AC3E}">
        <p14:creationId xmlns:p14="http://schemas.microsoft.com/office/powerpoint/2010/main" xmlns="" val="302623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дуга</a:t>
            </a:r>
            <a:r>
              <a:rPr lang="ru-RU" dirty="0"/>
              <a:t> (нервная дуга) — путь, проходимый нервными импульсами при осуществлении рефлекса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842992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Рефлекторная дуга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899" y="2708920"/>
            <a:ext cx="5597253" cy="3744416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dkEdge">
            <a:bevelT/>
          </a:sp3d>
        </p:spPr>
      </p:pic>
      <p:sp>
        <p:nvSpPr>
          <p:cNvPr id="7" name="TextBox 6"/>
          <p:cNvSpPr txBox="1"/>
          <p:nvPr/>
        </p:nvSpPr>
        <p:spPr>
          <a:xfrm>
            <a:off x="5940152" y="2276872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Рецептор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Чувствительный путь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ЦНС </a:t>
            </a:r>
          </a:p>
          <a:p>
            <a:r>
              <a:rPr lang="ru-RU" sz="2400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(спинной мозг)</a:t>
            </a:r>
          </a:p>
          <a:p>
            <a:pPr marL="342900" indent="-342900"/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Двигательный </a:t>
            </a: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путь</a:t>
            </a:r>
          </a:p>
          <a:p>
            <a:pPr marL="342900" indent="-342900"/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Рабочий </a:t>
            </a: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</a:t>
            </a:r>
          </a:p>
          <a:p>
            <a:pPr marL="342900" indent="-342900"/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Вставочный нейрон</a:t>
            </a:r>
          </a:p>
          <a:p>
            <a:pPr marL="342900" indent="-342900"/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</a:t>
            </a:r>
            <a:r>
              <a:rPr lang="ru-RU" sz="240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Двигательный нейрон</a:t>
            </a:r>
            <a:endParaRPr lang="ru-RU" sz="2400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7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404664"/>
            <a:ext cx="8568952" cy="5832648"/>
          </a:xfrm>
        </p:spPr>
      </p:pic>
    </p:spTree>
    <p:extLst>
      <p:ext uri="{BB962C8B-B14F-4D97-AF65-F5344CB8AC3E}">
        <p14:creationId xmlns:p14="http://schemas.microsoft.com/office/powerpoint/2010/main" xmlns="" val="41494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314</TotalTime>
  <Words>425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Определение  безусловных рефлексов</vt:lpstr>
      <vt:lpstr>Рефлекс </vt:lpstr>
      <vt:lpstr>Рефлексы </vt:lpstr>
      <vt:lpstr>Безусловные рефлексы</vt:lpstr>
      <vt:lpstr>Биологическая роль безусловных рефлексов</vt:lpstr>
      <vt:lpstr>Типы безусловных рефлексов.</vt:lpstr>
      <vt:lpstr>Условные рефлексы</vt:lpstr>
      <vt:lpstr>Рефлекторная дуга</vt:lpstr>
      <vt:lpstr>Слайд 9</vt:lpstr>
      <vt:lpstr>Слайд 10</vt:lpstr>
      <vt:lpstr>Цель работы:</vt:lpstr>
      <vt:lpstr>Рефлекторная деятельность спинного мозга</vt:lpstr>
      <vt:lpstr>Рефлекторная деятельность спинного мозга</vt:lpstr>
      <vt:lpstr>Рефлекторная деятельность продолговатого мозга</vt:lpstr>
      <vt:lpstr>Рефлекторная деятельность среднего мозга</vt:lpstr>
      <vt:lpstr>Ход работы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  безусловных рефлексов</dc:title>
  <dc:creator>Денис</dc:creator>
  <cp:lastModifiedBy>Svetlana</cp:lastModifiedBy>
  <cp:revision>17</cp:revision>
  <dcterms:created xsi:type="dcterms:W3CDTF">2011-09-29T15:04:34Z</dcterms:created>
  <dcterms:modified xsi:type="dcterms:W3CDTF">2011-10-15T06:01:56Z</dcterms:modified>
</cp:coreProperties>
</file>