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67" r:id="rId4"/>
    <p:sldId id="308" r:id="rId5"/>
    <p:sldId id="268" r:id="rId6"/>
    <p:sldId id="309" r:id="rId7"/>
    <p:sldId id="269" r:id="rId8"/>
    <p:sldId id="310" r:id="rId9"/>
    <p:sldId id="270" r:id="rId10"/>
    <p:sldId id="311" r:id="rId11"/>
    <p:sldId id="271" r:id="rId12"/>
    <p:sldId id="307" r:id="rId13"/>
    <p:sldId id="272" r:id="rId14"/>
    <p:sldId id="313" r:id="rId15"/>
    <p:sldId id="273" r:id="rId16"/>
    <p:sldId id="315" r:id="rId17"/>
    <p:sldId id="274" r:id="rId18"/>
    <p:sldId id="316" r:id="rId19"/>
    <p:sldId id="275" r:id="rId20"/>
    <p:sldId id="317" r:id="rId21"/>
    <p:sldId id="276" r:id="rId22"/>
    <p:sldId id="318" r:id="rId23"/>
    <p:sldId id="277" r:id="rId24"/>
    <p:sldId id="312" r:id="rId25"/>
    <p:sldId id="278" r:id="rId26"/>
    <p:sldId id="339" r:id="rId27"/>
    <p:sldId id="279" r:id="rId28"/>
    <p:sldId id="340" r:id="rId29"/>
    <p:sldId id="280" r:id="rId30"/>
    <p:sldId id="341" r:id="rId31"/>
    <p:sldId id="281" r:id="rId32"/>
    <p:sldId id="342" r:id="rId33"/>
    <p:sldId id="284" r:id="rId34"/>
    <p:sldId id="326" r:id="rId35"/>
    <p:sldId id="282" r:id="rId36"/>
    <p:sldId id="324" r:id="rId37"/>
    <p:sldId id="285" r:id="rId38"/>
    <p:sldId id="327" r:id="rId39"/>
    <p:sldId id="286" r:id="rId40"/>
    <p:sldId id="328" r:id="rId41"/>
    <p:sldId id="283" r:id="rId42"/>
    <p:sldId id="325" r:id="rId43"/>
    <p:sldId id="258" r:id="rId44"/>
    <p:sldId id="287" r:id="rId45"/>
    <p:sldId id="334" r:id="rId46"/>
    <p:sldId id="288" r:id="rId47"/>
    <p:sldId id="335" r:id="rId48"/>
    <p:sldId id="291" r:id="rId49"/>
    <p:sldId id="337" r:id="rId50"/>
    <p:sldId id="290" r:id="rId51"/>
    <p:sldId id="336" r:id="rId52"/>
    <p:sldId id="289" r:id="rId53"/>
    <p:sldId id="338" r:id="rId54"/>
    <p:sldId id="292" r:id="rId55"/>
    <p:sldId id="319" r:id="rId56"/>
    <p:sldId id="293" r:id="rId57"/>
    <p:sldId id="320" r:id="rId58"/>
    <p:sldId id="295" r:id="rId59"/>
    <p:sldId id="321" r:id="rId60"/>
    <p:sldId id="294" r:id="rId61"/>
    <p:sldId id="322" r:id="rId62"/>
    <p:sldId id="296" r:id="rId63"/>
    <p:sldId id="323" r:id="rId64"/>
    <p:sldId id="297" r:id="rId65"/>
    <p:sldId id="343" r:id="rId66"/>
    <p:sldId id="298" r:id="rId67"/>
    <p:sldId id="345" r:id="rId68"/>
    <p:sldId id="299" r:id="rId69"/>
    <p:sldId id="346" r:id="rId70"/>
    <p:sldId id="300" r:id="rId71"/>
    <p:sldId id="301" r:id="rId72"/>
    <p:sldId id="344" r:id="rId73"/>
    <p:sldId id="347" r:id="rId74"/>
    <p:sldId id="302" r:id="rId75"/>
    <p:sldId id="329" r:id="rId76"/>
    <p:sldId id="303" r:id="rId77"/>
    <p:sldId id="330" r:id="rId78"/>
    <p:sldId id="304" r:id="rId79"/>
    <p:sldId id="331" r:id="rId80"/>
    <p:sldId id="305" r:id="rId81"/>
    <p:sldId id="332" r:id="rId82"/>
    <p:sldId id="306" r:id="rId83"/>
    <p:sldId id="333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F80"/>
    <a:srgbClr val="FFDC6D"/>
    <a:srgbClr val="F2163B"/>
    <a:srgbClr val="85276A"/>
    <a:srgbClr val="861886"/>
    <a:srgbClr val="6E146E"/>
    <a:srgbClr val="E60000"/>
    <a:srgbClr val="B66C0A"/>
    <a:srgbClr val="791579"/>
    <a:srgbClr val="F632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47" autoAdjust="0"/>
    <p:restoredTop sz="86377" autoAdjust="0"/>
  </p:normalViewPr>
  <p:slideViewPr>
    <p:cSldViewPr>
      <p:cViewPr>
        <p:scale>
          <a:sx n="62" d="100"/>
          <a:sy n="62" d="100"/>
        </p:scale>
        <p:origin x="-197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6BF0-27D3-4281-B261-1E14F5FF5F51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D07A2-F650-445B-B8D5-A2B419D70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07A2-F650-445B-B8D5-A2B419D702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950C-F41D-4F10-9EB0-BB97ECCC6E98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A694-248A-4B40-BB35-FC7C53FA1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5.xml"/><Relationship Id="rId18" Type="http://schemas.openxmlformats.org/officeDocument/2006/relationships/slide" Target="slide19.xml"/><Relationship Id="rId3" Type="http://schemas.openxmlformats.org/officeDocument/2006/relationships/image" Target="../media/image3.jpeg"/><Relationship Id="rId21" Type="http://schemas.openxmlformats.org/officeDocument/2006/relationships/slide" Target="slide21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37.xml"/><Relationship Id="rId2" Type="http://schemas.openxmlformats.org/officeDocument/2006/relationships/image" Target="../media/image2.jpeg"/><Relationship Id="rId16" Type="http://schemas.openxmlformats.org/officeDocument/2006/relationships/slide" Target="slide2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3.xml"/><Relationship Id="rId24" Type="http://schemas.openxmlformats.org/officeDocument/2006/relationships/slide" Target="slide43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23" Type="http://schemas.openxmlformats.org/officeDocument/2006/relationships/slide" Target="slide41.xml"/><Relationship Id="rId10" Type="http://schemas.openxmlformats.org/officeDocument/2006/relationships/slide" Target="slide23.xml"/><Relationship Id="rId19" Type="http://schemas.openxmlformats.org/officeDocument/2006/relationships/slide" Target="slide29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35.xml"/><Relationship Id="rId22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76.xml"/><Relationship Id="rId18" Type="http://schemas.openxmlformats.org/officeDocument/2006/relationships/slide" Target="slide70.xml"/><Relationship Id="rId3" Type="http://schemas.openxmlformats.org/officeDocument/2006/relationships/slide" Target="slide44.xml"/><Relationship Id="rId21" Type="http://schemas.openxmlformats.org/officeDocument/2006/relationships/slide" Target="slide72.xml"/><Relationship Id="rId7" Type="http://schemas.openxmlformats.org/officeDocument/2006/relationships/slide" Target="slide46.xml"/><Relationship Id="rId12" Type="http://schemas.openxmlformats.org/officeDocument/2006/relationships/slide" Target="slide66.xml"/><Relationship Id="rId17" Type="http://schemas.openxmlformats.org/officeDocument/2006/relationships/slide" Target="slide60.xml"/><Relationship Id="rId2" Type="http://schemas.openxmlformats.org/officeDocument/2006/relationships/image" Target="../media/image24.jpeg"/><Relationship Id="rId16" Type="http://schemas.openxmlformats.org/officeDocument/2006/relationships/slide" Target="slide79.xml"/><Relationship Id="rId20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11" Type="http://schemas.openxmlformats.org/officeDocument/2006/relationships/slide" Target="slide56.xml"/><Relationship Id="rId5" Type="http://schemas.openxmlformats.org/officeDocument/2006/relationships/slide" Target="slide64.xml"/><Relationship Id="rId15" Type="http://schemas.openxmlformats.org/officeDocument/2006/relationships/slide" Target="slide68.xml"/><Relationship Id="rId10" Type="http://schemas.openxmlformats.org/officeDocument/2006/relationships/slide" Target="slide52.xml"/><Relationship Id="rId19" Type="http://schemas.openxmlformats.org/officeDocument/2006/relationships/slide" Target="slide80.xml"/><Relationship Id="rId4" Type="http://schemas.openxmlformats.org/officeDocument/2006/relationships/slide" Target="slide54.xml"/><Relationship Id="rId9" Type="http://schemas.openxmlformats.org/officeDocument/2006/relationships/slide" Target="slide50.xml"/><Relationship Id="rId14" Type="http://schemas.openxmlformats.org/officeDocument/2006/relationships/slide" Target="slide58.xml"/><Relationship Id="rId22" Type="http://schemas.openxmlformats.org/officeDocument/2006/relationships/slide" Target="slide8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58148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85720" y="5286388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мы знаем о ВОДЕ.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88416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643998" cy="65812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суккуленты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Как называется группа веществ плохо или вообще не растворимых в воде?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6447"/>
            <a:ext cx="9144000" cy="6894447"/>
          </a:xfr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86776" y="6000768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785794"/>
            <a:ext cx="6357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A1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ГИДРОФОБНЫЕ</a:t>
            </a:r>
            <a:endParaRPr lang="ru-RU" sz="6600" dirty="0">
              <a:solidFill>
                <a:srgbClr val="A12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Какая река самая длинная? </a:t>
            </a:r>
          </a:p>
          <a:p>
            <a:pPr>
              <a:buNone/>
            </a:pPr>
            <a:r>
              <a:rPr lang="ru-RU" sz="6600" dirty="0" smtClean="0"/>
              <a:t>Где она протекает?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6" y="0"/>
            <a:ext cx="91324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Амазонка</a:t>
            </a:r>
            <a:endParaRPr lang="ru-RU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На каком материке нет ни одной реки?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Антарктида</a:t>
            </a:r>
            <a:endParaRPr lang="ru-RU" sz="8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82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143668" cy="520608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Где на земле выпадает больше всего осадков?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4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Индия. </a:t>
            </a:r>
            <a:r>
              <a:rPr lang="ru-RU" sz="6000" dirty="0" err="1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Черрапунджи</a:t>
            </a:r>
            <a:r>
              <a:rPr lang="ru-RU" sz="60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dirty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286776" y="6000768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Почему между водами Балтийского моря и озера Байкал можно условно поставить знак равенства?</a:t>
            </a:r>
            <a:endParaRPr lang="ru-RU" sz="60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715436" cy="410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214446"/>
                <a:gridCol w="1214446"/>
                <a:gridCol w="1214446"/>
                <a:gridCol w="1214446"/>
                <a:gridCol w="1214446"/>
              </a:tblGrid>
              <a:tr h="98584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Mongolian Baiti" pitchFamily="66" charset="0"/>
                        </a:rPr>
                        <a:t>Вода в терминах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Mongolian Baiti" pitchFamily="66" charset="0"/>
                      </a:endParaRPr>
                    </a:p>
                  </a:txBody>
                  <a:tcPr>
                    <a:blipFill dpi="0" rotWithShape="1">
                      <a:blip r:embed="rId3">
                        <a:alphaModFix amt="49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Mongolian Baiti" pitchFamily="66" charset="0"/>
                        </a:rPr>
                        <a:t>География 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Mongolian Baiti" pitchFamily="66" charset="0"/>
                      </a:endParaRPr>
                    </a:p>
                  </a:txBody>
                  <a:tcPr>
                    <a:blipFill dpi="0" rotWithShape="1">
                      <a:blip r:embed="rId3">
                        <a:alphaModFix amt="49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Mongolian Baiti" pitchFamily="66" charset="0"/>
                        </a:rPr>
                        <a:t>Химия</a:t>
                      </a:r>
                      <a:endParaRPr lang="ru-RU" sz="4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Mongolian Baiti" pitchFamily="66" charset="0"/>
                      </a:endParaRPr>
                    </a:p>
                  </a:txBody>
                  <a:tcPr>
                    <a:blipFill dpi="0" rotWithShape="1">
                      <a:blip r:embed="rId3">
                        <a:alphaModFix amt="49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Mongolian Baiti" pitchFamily="66" charset="0"/>
                        </a:rPr>
                        <a:t>Арифметика воды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Mongolian Baiti" pitchFamily="66" charset="0"/>
                      </a:endParaRPr>
                    </a:p>
                  </a:txBody>
                  <a:tcPr>
                    <a:blipFill dpi="0" rotWithShape="1">
                      <a:blip r:embed="rId3">
                        <a:alphaModFix amt="49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000364" y="2000240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4" action="ppaction://hlinksldjump"/>
              </a:rPr>
              <a:t>1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214810" y="2000240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5" action="ppaction://hlinksldjump"/>
              </a:rPr>
              <a:t>2</a:t>
            </a:r>
            <a:endParaRPr lang="ru-RU" sz="4800" b="1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5429256" y="2000240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6" action="ppaction://hlinksldjump"/>
              </a:rPr>
              <a:t>3</a:t>
            </a:r>
            <a:endParaRPr lang="ru-RU" sz="4800" b="1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643702" y="2000240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7" action="ppaction://hlinksldjump"/>
              </a:rPr>
              <a:t>4</a:t>
            </a:r>
            <a:endParaRPr lang="ru-RU" sz="4800" b="1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7929586" y="2000240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8" action="ppaction://hlinksldjump"/>
              </a:rPr>
              <a:t>5</a:t>
            </a:r>
            <a:endParaRPr lang="ru-RU" sz="4800" b="1" dirty="0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000364" y="3000372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9" action="ppaction://hlinksldjump"/>
              </a:rPr>
              <a:t>1</a:t>
            </a:r>
            <a:endParaRPr lang="ru-RU" sz="4800" b="1" dirty="0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3000364" y="3929066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0" action="ppaction://hlinksldjump"/>
              </a:rPr>
              <a:t>1</a:t>
            </a:r>
            <a:endParaRPr lang="ru-RU" sz="4800" b="1" dirty="0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000364" y="4929198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1" action="ppaction://hlinksldjump"/>
              </a:rPr>
              <a:t>1</a:t>
            </a:r>
            <a:endParaRPr lang="ru-RU" sz="4800" b="1" dirty="0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214810" y="3000372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2" action="ppaction://hlinksldjump"/>
              </a:rPr>
              <a:t>2</a:t>
            </a:r>
            <a:endParaRPr lang="ru-RU" sz="4800" b="1" dirty="0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286248" y="3929066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3" action="ppaction://hlinksldjump"/>
              </a:rPr>
              <a:t>2</a:t>
            </a:r>
            <a:endParaRPr lang="ru-RU" sz="4800" b="1" dirty="0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4214810" y="4929198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4" action="ppaction://hlinksldjump"/>
              </a:rPr>
              <a:t>2</a:t>
            </a:r>
            <a:endParaRPr lang="ru-RU" sz="4800" b="1" dirty="0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429256" y="3000372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5" action="ppaction://hlinksldjump"/>
              </a:rPr>
              <a:t>3</a:t>
            </a:r>
            <a:endParaRPr lang="ru-RU" sz="4800" b="1" dirty="0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5429256" y="3929066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6" action="ppaction://hlinksldjump"/>
              </a:rPr>
              <a:t>3</a:t>
            </a:r>
            <a:endParaRPr lang="ru-RU" sz="4800" b="1" dirty="0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5429256" y="4929198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7" action="ppaction://hlinksldjump"/>
              </a:rPr>
              <a:t>3</a:t>
            </a:r>
            <a:endParaRPr lang="ru-RU" sz="4800" b="1" dirty="0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6643702" y="3000372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8" action="ppaction://hlinksldjump"/>
              </a:rPr>
              <a:t>4</a:t>
            </a:r>
            <a:endParaRPr lang="ru-RU" sz="4800" b="1" dirty="0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6643702" y="3929066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19" action="ppaction://hlinksldjump"/>
              </a:rPr>
              <a:t>4</a:t>
            </a:r>
            <a:endParaRPr lang="ru-RU" sz="4800" b="1" dirty="0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6643702" y="4929198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20" action="ppaction://hlinksldjump"/>
              </a:rPr>
              <a:t>4</a:t>
            </a:r>
            <a:endParaRPr lang="ru-RU" sz="4800" b="1" dirty="0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7858148" y="3000372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21" action="ppaction://hlinksldjump"/>
              </a:rPr>
              <a:t>5</a:t>
            </a:r>
            <a:endParaRPr lang="ru-RU" sz="4800" b="1" dirty="0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7858148" y="3929066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22" action="ppaction://hlinksldjump"/>
              </a:rPr>
              <a:t>5</a:t>
            </a:r>
            <a:endParaRPr lang="ru-RU" sz="4800" b="1" dirty="0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7858148" y="4929198"/>
            <a:ext cx="928694" cy="571504"/>
          </a:xfrm>
          <a:prstGeom prst="actionButtonBlank">
            <a:avLst/>
          </a:prstGeom>
          <a:solidFill>
            <a:srgbClr val="791579"/>
          </a:solidFill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23" action="ppaction://hlinksldjump"/>
              </a:rPr>
              <a:t>5</a:t>
            </a:r>
            <a:endParaRPr lang="ru-RU" sz="4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5720" y="0"/>
            <a:ext cx="8072494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Первый РАУНД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Стрелка вправо с вырезом 26">
            <a:hlinkClick r:id="rId24" action="ppaction://hlinksldjump"/>
          </p:cNvPr>
          <p:cNvSpPr/>
          <p:nvPr/>
        </p:nvSpPr>
        <p:spPr>
          <a:xfrm>
            <a:off x="7143736" y="1000108"/>
            <a:ext cx="2000264" cy="714380"/>
          </a:xfrm>
          <a:prstGeom prst="notchedRightArrow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раунд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071538" y="0"/>
            <a:ext cx="1400156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Байкал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5500694" y="0"/>
            <a:ext cx="2970237" cy="63976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Балтийское море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Содержимое 18" descr="0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86380" y="642919"/>
            <a:ext cx="3143272" cy="5143536"/>
          </a:xfrm>
        </p:spPr>
      </p:pic>
      <p:pic>
        <p:nvPicPr>
          <p:cNvPr id="21" name="Содержимое 20" descr="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571480"/>
            <a:ext cx="3366261" cy="5268931"/>
          </a:xfrm>
        </p:spPr>
      </p:pic>
      <p:sp>
        <p:nvSpPr>
          <p:cNvPr id="22" name="Прямоугольник 21"/>
          <p:cNvSpPr/>
          <p:nvPr/>
        </p:nvSpPr>
        <p:spPr>
          <a:xfrm>
            <a:off x="0" y="5903893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воды в Байкале  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23,6 км³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5903893"/>
            <a:ext cx="52922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воды в Балтийском море 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21,5 тыс. км³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43306" y="2857496"/>
            <a:ext cx="1571636" cy="7143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1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Управляющая кнопка: домой 24">
            <a:hlinkClick r:id="rId4" action="ppaction://hlinksldjump" highlightClick="1"/>
          </p:cNvPr>
          <p:cNvSpPr/>
          <p:nvPr/>
        </p:nvSpPr>
        <p:spPr>
          <a:xfrm>
            <a:off x="8429620" y="4929198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Какой пролив должен был переплыть Д</a:t>
            </a:r>
            <a:r>
              <a:rPr lang="en-US" sz="6000" dirty="0" smtClean="0"/>
              <a:t>’</a:t>
            </a:r>
            <a:r>
              <a:rPr lang="ru-RU" sz="6000" dirty="0" err="1" smtClean="0"/>
              <a:t>Артаньян</a:t>
            </a:r>
            <a:r>
              <a:rPr lang="en-US" sz="6000" dirty="0" smtClean="0"/>
              <a:t> </a:t>
            </a:r>
            <a:r>
              <a:rPr lang="ru-RU" sz="6000" dirty="0" smtClean="0"/>
              <a:t>чтобы привезти подвески для королевы Франции?</a:t>
            </a:r>
            <a:endParaRPr lang="ru-RU" sz="60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9724"/>
          </a:xfrm>
        </p:spPr>
      </p:pic>
      <p:sp>
        <p:nvSpPr>
          <p:cNvPr id="6" name="TextBox 5"/>
          <p:cNvSpPr txBox="1"/>
          <p:nvPr/>
        </p:nvSpPr>
        <p:spPr>
          <a:xfrm>
            <a:off x="1500166" y="142873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Великобритания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572008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392906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 Ла-Манш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5214942" y="3429000"/>
            <a:ext cx="642942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6600" dirty="0" smtClean="0"/>
              <a:t>Почему молекулу воды называют диполь?</a:t>
            </a:r>
          </a:p>
          <a:p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517720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7630" y="1214422"/>
            <a:ext cx="5186370" cy="484030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Во что превращает вода алебастр?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3428992" cy="509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429256" cy="68653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3900486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В  ГИПС</a:t>
            </a:r>
            <a:endParaRPr lang="ru-RU" sz="6600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Autofit/>
          </a:bodyPr>
          <a:lstStyle/>
          <a:p>
            <a:r>
              <a:rPr lang="ru-RU" sz="6600" dirty="0" smtClean="0"/>
              <a:t>Представители каких классов органических веществ хорошо растворимы в воде?</a:t>
            </a:r>
          </a:p>
          <a:p>
            <a:endParaRPr lang="ru-RU" sz="66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572396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Аминокислоты</a:t>
            </a:r>
            <a:endParaRPr lang="en-US" sz="4800" dirty="0" smtClean="0"/>
          </a:p>
          <a:p>
            <a:r>
              <a:rPr lang="ru-RU" sz="4800" dirty="0" smtClean="0"/>
              <a:t>Спирты</a:t>
            </a:r>
          </a:p>
          <a:p>
            <a:r>
              <a:rPr lang="ru-RU" sz="4800" dirty="0" smtClean="0"/>
              <a:t>Карбоновые кислоты</a:t>
            </a:r>
          </a:p>
          <a:p>
            <a:r>
              <a:rPr lang="ru-RU" sz="4800" dirty="0" smtClean="0"/>
              <a:t>Сахара</a:t>
            </a:r>
          </a:p>
          <a:p>
            <a:r>
              <a:rPr lang="ru-RU" sz="4800" dirty="0" smtClean="0"/>
              <a:t>Витамины В, С, Е, РР</a:t>
            </a:r>
            <a:endParaRPr lang="ru-RU" sz="48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вещества состоящие из водорода и элементов, входящих в группу кислорода.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Назовите греческое и латинское названия воды.</a:t>
            </a:r>
            <a:endParaRPr lang="ru-RU" sz="66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H2S – </a:t>
            </a:r>
            <a:r>
              <a:rPr lang="ru-RU" dirty="0" smtClean="0"/>
              <a:t>сероводород;</a:t>
            </a:r>
          </a:p>
          <a:p>
            <a:r>
              <a:rPr lang="en-US" dirty="0" smtClean="0"/>
              <a:t>H2Se - </a:t>
            </a:r>
            <a:r>
              <a:rPr lang="ru-RU" dirty="0" err="1" smtClean="0"/>
              <a:t>Селеноводород</a:t>
            </a:r>
            <a:endParaRPr lang="ru-RU" dirty="0" smtClean="0"/>
          </a:p>
          <a:p>
            <a:r>
              <a:rPr lang="en-US" dirty="0" smtClean="0"/>
              <a:t>H2Te - </a:t>
            </a:r>
            <a:r>
              <a:rPr lang="ru-RU" dirty="0" err="1" smtClean="0"/>
              <a:t>Телуроводород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Как рассчитать молярную массу воды?</a:t>
            </a:r>
            <a:endParaRPr lang="ru-RU" sz="66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64371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Молярные массы сложных молекул </a:t>
            </a:r>
          </a:p>
          <a:p>
            <a:pPr>
              <a:buNone/>
            </a:pPr>
            <a:r>
              <a:rPr lang="ru-RU" sz="3600" b="1" dirty="0" smtClean="0"/>
              <a:t>можно определить, просто складывая </a:t>
            </a:r>
          </a:p>
          <a:p>
            <a:pPr>
              <a:buNone/>
            </a:pPr>
            <a:r>
              <a:rPr lang="ru-RU" sz="3600" b="1" dirty="0" smtClean="0"/>
              <a:t>молярные массы </a:t>
            </a:r>
          </a:p>
          <a:p>
            <a:pPr>
              <a:buNone/>
            </a:pPr>
            <a:r>
              <a:rPr lang="ru-RU" sz="3600" b="1" dirty="0" smtClean="0"/>
              <a:t>входящих в них </a:t>
            </a:r>
          </a:p>
          <a:p>
            <a:pPr>
              <a:buNone/>
            </a:pPr>
            <a:r>
              <a:rPr lang="ru-RU" sz="3600" b="1" dirty="0" smtClean="0"/>
              <a:t>элементов.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400" b="1" baseline="-250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H2O</a:t>
            </a:r>
            <a:r>
              <a:rPr lang="ru-RU" sz="4400" dirty="0" smtClean="0"/>
              <a:t> = </a:t>
            </a:r>
            <a:r>
              <a:rPr lang="ru-RU" sz="4400" b="1" dirty="0" smtClean="0">
                <a:solidFill>
                  <a:srgbClr val="00B050"/>
                </a:solidFill>
              </a:rPr>
              <a:t>2 M</a:t>
            </a:r>
            <a:r>
              <a:rPr lang="ru-RU" sz="4400" b="1" baseline="-25000" dirty="0" smtClean="0">
                <a:solidFill>
                  <a:srgbClr val="00B050"/>
                </a:solidFill>
              </a:rPr>
              <a:t>H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dirty="0" smtClean="0"/>
              <a:t>+</a:t>
            </a:r>
            <a:r>
              <a:rPr lang="ru-RU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400" b="1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4400" dirty="0" smtClean="0"/>
              <a:t> = </a:t>
            </a:r>
          </a:p>
          <a:p>
            <a:pPr>
              <a:buNone/>
            </a:pPr>
            <a:r>
              <a:rPr lang="ru-RU" sz="4400" dirty="0" smtClean="0"/>
              <a:t>= 2∙1+16 = 18 г/моль.</a:t>
            </a:r>
            <a:endParaRPr lang="ru-RU" sz="4400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163" y="1571612"/>
            <a:ext cx="4173906" cy="3714776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АРИФМЕТИКА ВОДЫ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АРИФМЕТИКА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Что означает это  число?</a:t>
            </a:r>
          </a:p>
          <a:p>
            <a:pPr algn="ctr">
              <a:buNone/>
            </a:pPr>
            <a:r>
              <a:rPr lang="ru-RU" sz="6000" dirty="0" smtClean="0"/>
              <a:t>4 200 Дж/кг∙˚С</a:t>
            </a:r>
            <a:endParaRPr lang="ru-RU" sz="60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2428892"/>
          </a:xfrm>
        </p:spPr>
        <p:txBody>
          <a:bodyPr>
            <a:noAutofit/>
          </a:bodyPr>
          <a:lstStyle/>
          <a:p>
            <a:r>
              <a:rPr lang="ru-RU" sz="6600" dirty="0" smtClean="0"/>
              <a:t>Удельная теплоемкость воды.</a:t>
            </a:r>
            <a:endParaRPr lang="ru-RU" sz="66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6000792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АРИФМЕТИКА ВОДЫ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Что означает это  число?</a:t>
            </a:r>
          </a:p>
          <a:p>
            <a:pPr algn="ctr">
              <a:buNone/>
            </a:pPr>
            <a:r>
              <a:rPr lang="ru-RU" sz="6000" dirty="0" smtClean="0"/>
              <a:t>22,6 ∙10⁶ Дж/кг</a:t>
            </a:r>
            <a:endParaRPr lang="ru-RU" sz="60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dirty="0" smtClean="0"/>
              <a:t>Удельная теплота парообразования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АРИФМЕТИКА ВОДЫ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Что означает это  число?</a:t>
            </a:r>
          </a:p>
          <a:p>
            <a:pPr algn="ctr">
              <a:buNone/>
            </a:pPr>
            <a:r>
              <a:rPr lang="ru-RU" sz="6000" dirty="0" smtClean="0"/>
              <a:t>15 000 000 м³</a:t>
            </a:r>
            <a:endParaRPr lang="ru-RU" sz="60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54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-214346" y="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Греческое – </a:t>
            </a:r>
            <a:endParaRPr lang="en-US" sz="5400" dirty="0" smtClean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</a:t>
            </a:r>
            <a:endParaRPr lang="en-US" sz="5400" dirty="0" smtClean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5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</a:t>
            </a:r>
            <a:r>
              <a:rPr lang="ru-RU" sz="5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5400" dirty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3071810"/>
            <a:ext cx="4357718" cy="37861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Латинское – </a:t>
            </a:r>
            <a:endParaRPr lang="en-US" sz="6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 </a:t>
            </a:r>
            <a:endParaRPr lang="en-US" sz="6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(Aqua)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786058"/>
          </a:xfrm>
        </p:spPr>
        <p:txBody>
          <a:bodyPr>
            <a:normAutofit/>
          </a:bodyPr>
          <a:lstStyle/>
          <a:p>
            <a:r>
              <a:rPr lang="ru-RU" dirty="0" smtClean="0"/>
              <a:t>Столько воды содержится в атмосфере в виде пара, кристаллов и</a:t>
            </a:r>
            <a:r>
              <a:rPr lang="en-US" dirty="0" smtClean="0"/>
              <a:t> </a:t>
            </a:r>
            <a:r>
              <a:rPr lang="ru-RU" dirty="0" smtClean="0"/>
              <a:t>т.п.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АРИФМЕТИКА ВОДЫ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Что означает это  число?</a:t>
            </a:r>
          </a:p>
          <a:p>
            <a:pPr algn="ctr">
              <a:buNone/>
            </a:pPr>
            <a:r>
              <a:rPr lang="ru-RU" sz="6600" dirty="0" smtClean="0"/>
              <a:t>4 ˚С</a:t>
            </a:r>
            <a:endParaRPr lang="ru-RU" sz="66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407196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Температура воды при которой она имеет максимальную плотность.</a:t>
            </a:r>
            <a:endParaRPr lang="ru-RU" sz="5400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18" y="2214554"/>
          <a:ext cx="8644000" cy="394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540"/>
                <a:gridCol w="1204492"/>
                <a:gridCol w="1204492"/>
                <a:gridCol w="1204492"/>
                <a:gridCol w="1204492"/>
                <a:gridCol w="1204492"/>
              </a:tblGrid>
              <a:tr h="985844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DC6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Биология </a:t>
                      </a:r>
                      <a:endParaRPr lang="ru-RU" sz="4400" b="1" dirty="0">
                        <a:solidFill>
                          <a:srgbClr val="FFDC6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DC6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География </a:t>
                      </a:r>
                      <a:endParaRPr lang="ru-RU" sz="4000" b="1" dirty="0">
                        <a:solidFill>
                          <a:srgbClr val="FFDC6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FFDC6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Химия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DC6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физика</a:t>
                      </a:r>
                      <a:endParaRPr lang="ru-RU" sz="4400" b="1" dirty="0">
                        <a:solidFill>
                          <a:srgbClr val="FFDC6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000364" y="2428868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hlinkClick r:id="rId3" action="ppaction://hlinksldjump"/>
              </a:rPr>
              <a:t>1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000364" y="3429000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4" action="ppaction://hlinksldjump"/>
              </a:rPr>
              <a:t>1</a:t>
            </a:r>
            <a:endParaRPr lang="ru-RU" sz="4400" b="1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000364" y="4357694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hlinkClick r:id="rId5" action="ppaction://hlinksldjump"/>
              </a:rPr>
              <a:t>1</a:t>
            </a:r>
            <a:endParaRPr lang="ru-RU" sz="4400" b="1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000364" y="5357826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6" action="ppaction://hlinksldjump"/>
              </a:rPr>
              <a:t>1</a:t>
            </a:r>
            <a:endParaRPr lang="ru-RU" sz="4400" b="1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214810" y="2428868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7" action="ppaction://hlinksldjump"/>
              </a:rPr>
              <a:t>2</a:t>
            </a:r>
            <a:endParaRPr lang="ru-RU" sz="4400" b="1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5429256" y="2428868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8" action="ppaction://hlinksldjump"/>
              </a:rPr>
              <a:t>3</a:t>
            </a:r>
            <a:endParaRPr lang="ru-RU" sz="4400" b="1" dirty="0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643702" y="2428868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9" action="ppaction://hlinksldjump"/>
              </a:rPr>
              <a:t>4</a:t>
            </a:r>
            <a:endParaRPr lang="ru-RU" sz="4400" b="1" dirty="0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7858148" y="2428868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0" action="ppaction://hlinksldjump"/>
              </a:rPr>
              <a:t>5</a:t>
            </a:r>
            <a:endParaRPr lang="ru-RU" sz="4400" b="1" dirty="0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286248" y="3429000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1" action="ppaction://hlinksldjump"/>
              </a:rPr>
              <a:t>2</a:t>
            </a:r>
            <a:endParaRPr lang="ru-RU" sz="4400" b="1" dirty="0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214810" y="4357694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2" action="ppaction://hlinksldjump"/>
              </a:rPr>
              <a:t>2</a:t>
            </a:r>
            <a:endParaRPr lang="ru-RU" sz="4400" b="1" dirty="0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214810" y="5357826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3" action="ppaction://hlinksldjump"/>
              </a:rPr>
              <a:t>2</a:t>
            </a:r>
            <a:endParaRPr lang="ru-RU" sz="4400" b="1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429256" y="3429000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4" action="ppaction://hlinksldjump"/>
              </a:rPr>
              <a:t>3</a:t>
            </a:r>
            <a:endParaRPr lang="ru-RU" sz="4400" b="1" dirty="0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429256" y="4357694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5" action="ppaction://hlinksldjump"/>
              </a:rPr>
              <a:t>3</a:t>
            </a:r>
            <a:endParaRPr lang="ru-RU" sz="4400" b="1" dirty="0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5429256" y="5357826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6" action="ppaction://hlinksldjump"/>
              </a:rPr>
              <a:t>3</a:t>
            </a:r>
            <a:endParaRPr lang="ru-RU" sz="4400" b="1" dirty="0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6643702" y="3429000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7" action="ppaction://hlinksldjump"/>
              </a:rPr>
              <a:t>4</a:t>
            </a:r>
            <a:endParaRPr lang="ru-RU" sz="4400" b="1" dirty="0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643702" y="4357694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8" action="ppaction://hlinksldjump"/>
              </a:rPr>
              <a:t>4</a:t>
            </a:r>
            <a:endParaRPr lang="ru-RU" sz="4400" b="1" dirty="0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6643702" y="5357826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19" action="ppaction://hlinksldjump"/>
              </a:rPr>
              <a:t>4</a:t>
            </a:r>
            <a:endParaRPr lang="ru-RU" sz="4400" b="1" dirty="0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7858148" y="3429000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20" action="ppaction://hlinksldjump"/>
              </a:rPr>
              <a:t>5</a:t>
            </a:r>
            <a:endParaRPr lang="ru-RU" sz="4400" b="1" dirty="0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858148" y="4357694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21" action="ppaction://hlinksldjump"/>
              </a:rPr>
              <a:t>5</a:t>
            </a:r>
            <a:endParaRPr lang="ru-RU" sz="4400" b="1" dirty="0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858148" y="5357826"/>
            <a:ext cx="928694" cy="571504"/>
          </a:xfrm>
          <a:prstGeom prst="actionButtonBlank">
            <a:avLst/>
          </a:prstGeom>
          <a:solidFill>
            <a:srgbClr val="6E146E"/>
          </a:solidFill>
          <a:ln>
            <a:solidFill>
              <a:srgbClr val="C00000"/>
            </a:solidFill>
          </a:ln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hlinkClick r:id="rId22" action="ppaction://hlinksldjump"/>
              </a:rPr>
              <a:t>5</a:t>
            </a:r>
            <a:endParaRPr lang="ru-RU" sz="4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357290" y="0"/>
            <a:ext cx="68539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второй РАУНД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E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Какова концентрация </a:t>
            </a:r>
            <a:r>
              <a:rPr lang="en-US" sz="6600" dirty="0" err="1" smtClean="0"/>
              <a:t>NaCl</a:t>
            </a:r>
            <a:r>
              <a:rPr lang="en-US" sz="6600" dirty="0" smtClean="0"/>
              <a:t> </a:t>
            </a:r>
            <a:r>
              <a:rPr lang="ru-RU" sz="6600" dirty="0" smtClean="0"/>
              <a:t>в </a:t>
            </a:r>
            <a:r>
              <a:rPr lang="ru-RU" sz="6600" dirty="0" err="1" smtClean="0"/>
              <a:t>физрастворе</a:t>
            </a:r>
            <a:r>
              <a:rPr lang="ru-RU" sz="6600" dirty="0" smtClean="0"/>
              <a:t>?</a:t>
            </a:r>
            <a:endParaRPr lang="ru-RU" sz="66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24" y="214290"/>
            <a:ext cx="3714776" cy="6297634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 (0,9 %) натрия хлорида </a:t>
            </a:r>
            <a:r>
              <a:rPr lang="ru-RU" sz="4800" dirty="0" err="1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изотоничен</a:t>
            </a:r>
            <a:r>
              <a:rPr lang="ru-RU" sz="48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плазме крови человека.</a:t>
            </a:r>
            <a:endParaRPr lang="ru-RU" sz="4800" dirty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86776" y="6000768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Каково максимальное количество крови, которое донор может сдать без риска для здоровья?</a:t>
            </a:r>
          </a:p>
          <a:p>
            <a:pPr>
              <a:buNone/>
            </a:pPr>
            <a:endParaRPr lang="ru-RU" sz="60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объем не должен превышать 600 мл. 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объем забираемой крови у донора за один раз составляет 400-500 мл.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4" descr="95238_imag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7215238" cy="4810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БИО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Какая сила, возникающая на границе вода-воздух позволяет некоторым животным свободно передвигаться по поверхности воды?</a:t>
            </a:r>
            <a:endParaRPr lang="ru-RU" sz="44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642918"/>
            <a:ext cx="421481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Имеется в виду сила </a:t>
            </a:r>
            <a:r>
              <a:rPr lang="ru-RU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поверхностного натяжения </a:t>
            </a:r>
            <a:r>
              <a:rPr lang="ru-RU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жидких тел на границе «жидкость — газ». </a:t>
            </a:r>
            <a:endParaRPr lang="ru-RU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806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6000" dirty="0" smtClean="0"/>
              <a:t>Как называются морские и пресноводные организмы, постоянно обитающие в водной среде?</a:t>
            </a:r>
            <a:endParaRPr lang="ru-RU" sz="60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Назовите примеры сухопутных животных, которые никогда не пьют.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/>
              <a:t>Медведь </a:t>
            </a:r>
            <a:r>
              <a:rPr lang="ru-RU" sz="2200" b="1" dirty="0" smtClean="0"/>
              <a:t>коала</a:t>
            </a:r>
            <a:r>
              <a:rPr lang="ru-RU" sz="2200" dirty="0" smtClean="0"/>
              <a:t>, например, за всю свою жизнь не выпивает ни глотка воды, но зато он жует листы эвкалипта, которые содержат до­статочно жидкости.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Животные пустыни, такие, например, как </a:t>
            </a:r>
            <a:r>
              <a:rPr lang="ru-RU" sz="2200" b="1" dirty="0" smtClean="0"/>
              <a:t>тушканчик</a:t>
            </a:r>
            <a:r>
              <a:rPr lang="ru-RU" sz="2200" dirty="0" smtClean="0"/>
              <a:t>, также обходятся без воды, которой на их засушливой родине вообще нет. Они довольствуются очень небольшим коли­чеством жидкости, которая содержится, напри­мер, в сухих семенах, а сами они практически не отдают влагу.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Примером таких организмов является </a:t>
            </a:r>
            <a:r>
              <a:rPr lang="ru-RU" sz="2200" b="1" dirty="0" smtClean="0"/>
              <a:t>ковровая моль</a:t>
            </a:r>
            <a:r>
              <a:rPr lang="ru-RU" sz="2200" dirty="0" smtClean="0"/>
              <a:t>, она обходятся лишь метаболической водой и не потребляют ее извне. </a:t>
            </a:r>
            <a:endParaRPr lang="ru-RU" sz="22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43380"/>
            <a:ext cx="3428992" cy="2473829"/>
          </a:xfrm>
          <a:prstGeom prst="rect">
            <a:avLst/>
          </a:prstGeom>
        </p:spPr>
      </p:pic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86190"/>
            <a:ext cx="214314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6600" dirty="0" smtClean="0"/>
              <a:t>Это вещество производят растения, используя в качестве источника воду.</a:t>
            </a:r>
          </a:p>
          <a:p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Кислород.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35729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2</a:t>
            </a:r>
            <a:r>
              <a:rPr lang="en-US" sz="7200" dirty="0" smtClean="0"/>
              <a:t> H₂O     4H⁺+4ē+</a:t>
            </a:r>
            <a:r>
              <a:rPr lang="en-US" sz="7200" dirty="0" smtClean="0">
                <a:solidFill>
                  <a:srgbClr val="FF0000"/>
                </a:solidFill>
              </a:rPr>
              <a:t>O₂</a:t>
            </a:r>
            <a:endParaRPr lang="ru-RU" sz="7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86050" y="1928802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750991" y="1821645"/>
            <a:ext cx="71438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500306"/>
            <a:ext cx="6143636" cy="4110092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 какое Озеро в Росси впадает 340 рек, а вытекает только одна?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08310" cy="60722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500594" cy="92867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Байкал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r>
              <a:rPr lang="ru-RU" sz="6600" dirty="0" smtClean="0"/>
              <a:t>Устье какой крупной реки в России находится на 28 метров ниже уровня Мирового океана?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737" y="0"/>
            <a:ext cx="91627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Волга</a:t>
            </a: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Какой океан омывает 5 материков?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-57170"/>
            <a:ext cx="7858148" cy="69151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Тихий океан.</a:t>
            </a:r>
            <a:endParaRPr lang="ru-RU" sz="6600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643026"/>
            <a:ext cx="6143636" cy="5214974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8286776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Гидробионты.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гидробионтам также относятся организмы,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живущие в воде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жизненного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цикла, то есть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земноводные.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Какое болото расположенное на территории России почти равно по площади Франции?</a:t>
            </a:r>
            <a:endParaRPr lang="ru-RU" sz="60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Васюганское болото</a:t>
            </a:r>
            <a:endParaRPr lang="ru-RU" sz="6600" dirty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Назовите  «ЗЕЛЕНОЕ» море. Объясните почему его так называют?</a:t>
            </a:r>
            <a:r>
              <a:rPr lang="en-US" sz="5400" dirty="0" smtClean="0"/>
              <a:t> </a:t>
            </a:r>
            <a:r>
              <a:rPr lang="ru-RU" sz="5400" dirty="0" smtClean="0"/>
              <a:t>Какой ещё уникальной особенностью обладает это море?</a:t>
            </a:r>
            <a:endParaRPr lang="ru-RU" sz="54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144" cy="52863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357694"/>
            <a:ext cx="8858280" cy="250030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Саргассово море. Названо от португальского слова «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sагgасо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что означает «морская водоросль» огромное скопление на его поверхности саргассовых водорослей  придают водам зелёно-изумрудный цвет.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море не имеет берегов.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411807"/>
          </a:xfrm>
        </p:spPr>
        <p:txBody>
          <a:bodyPr>
            <a:normAutofit fontScale="92500" lnSpcReduction="10000"/>
          </a:bodyPr>
          <a:lstStyle/>
          <a:p>
            <a:r>
              <a:rPr lang="ru-RU" sz="6600" dirty="0" smtClean="0"/>
              <a:t>Объясните происхождение названия класса органических веществ к которому принадлежит глюкоза?</a:t>
            </a:r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4786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происходит от слов «уголь» и «вода». Причиной этого является то, что первые из известных науке углеводов </a:t>
            </a:r>
            <a:br>
              <a:rPr lang="ru-RU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016940" cy="3357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4357694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описывались формулой </a:t>
            </a:r>
            <a:r>
              <a:rPr lang="ru-RU" sz="4400" b="1" dirty="0" err="1" smtClean="0">
                <a:solidFill>
                  <a:srgbClr val="E60000"/>
                </a:solidFill>
              </a:rPr>
              <a:t>C</a:t>
            </a:r>
            <a:r>
              <a:rPr lang="ru-RU" sz="4400" b="1" baseline="-25000" dirty="0" err="1" smtClean="0">
                <a:solidFill>
                  <a:srgbClr val="E60000"/>
                </a:solidFill>
              </a:rPr>
              <a:t>x</a:t>
            </a:r>
            <a:r>
              <a:rPr lang="ru-RU" sz="4400" b="1" dirty="0" smtClean="0">
                <a:solidFill>
                  <a:srgbClr val="E60000"/>
                </a:solidFill>
              </a:rPr>
              <a:t>(H</a:t>
            </a:r>
            <a:r>
              <a:rPr lang="ru-RU" sz="4400" b="1" baseline="-25000" dirty="0" smtClean="0">
                <a:solidFill>
                  <a:srgbClr val="E60000"/>
                </a:solidFill>
              </a:rPr>
              <a:t>2</a:t>
            </a:r>
            <a:r>
              <a:rPr lang="ru-RU" sz="4400" b="1" dirty="0" smtClean="0">
                <a:solidFill>
                  <a:srgbClr val="E60000"/>
                </a:solidFill>
              </a:rPr>
              <a:t>O)</a:t>
            </a:r>
            <a:r>
              <a:rPr lang="ru-RU" sz="4400" b="1" baseline="-25000" dirty="0" err="1" smtClean="0">
                <a:solidFill>
                  <a:srgbClr val="E60000"/>
                </a:solidFill>
              </a:rPr>
              <a:t>y</a:t>
            </a:r>
            <a:r>
              <a:rPr lang="ru-RU" sz="44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формально являясь соединениями углерода и воды.</a:t>
            </a:r>
            <a:endParaRPr lang="ru-RU" sz="4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840303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РЕШИТЕ ЗАДАЧУ: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4800" dirty="0" smtClean="0"/>
              <a:t>Взяли 100 г  10%-ного раствора соли. Прилили 100 мл воды.  </a:t>
            </a:r>
          </a:p>
          <a:p>
            <a:pPr>
              <a:buNone/>
            </a:pPr>
            <a:r>
              <a:rPr lang="ru-RU" sz="4800" dirty="0" smtClean="0"/>
              <a:t>Какой концентрации (массовой доли ) стал раствор?</a:t>
            </a:r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6600" dirty="0" smtClean="0"/>
              <a:t>Как из воды получить кислоту?</a:t>
            </a:r>
          </a:p>
          <a:p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572396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45116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874574" cy="6215082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ТЕРМИНЫ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600" dirty="0" smtClean="0"/>
              <a:t>Как называется группа водных цветковых растений?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6178"/>
            <a:ext cx="4929190" cy="3691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2714644" cy="1143000"/>
          </a:xfrm>
        </p:spPr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643182"/>
            <a:ext cx="4000496" cy="4214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Где речь идет о химическом элементе, а где о простом веществе?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8586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dirty="0" smtClean="0"/>
              <a:t>Рыбы дышат не кислородом,  входящим в состав воды, а кислородом,  растворенным в воде.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643702" cy="4617373"/>
          </a:xfrm>
        </p:spPr>
      </p:pic>
      <p:sp>
        <p:nvSpPr>
          <p:cNvPr id="8" name="TextBox 7"/>
          <p:cNvSpPr txBox="1"/>
          <p:nvPr/>
        </p:nvSpPr>
        <p:spPr>
          <a:xfrm>
            <a:off x="285720" y="4572008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КИСЛОРОД, ВХОДЯЩИЙ В СОСТАВ МОЛЕКУЛЫ ВОДЫ – </a:t>
            </a:r>
            <a:r>
              <a:rPr lang="ru-RU" sz="28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ХИМИЧЕСКИЙ ЭЛЕМЕНТ</a:t>
            </a:r>
          </a:p>
          <a:p>
            <a:endParaRPr lang="ru-RU" sz="2800" dirty="0" smtClean="0"/>
          </a:p>
          <a:p>
            <a:r>
              <a:rPr lang="ru-RU" sz="2800" dirty="0" smtClean="0"/>
              <a:t>КИСЛОРОД, РАСТВОРЕННЫЙ В ВОДЕ – </a:t>
            </a:r>
          </a:p>
          <a:p>
            <a:r>
              <a:rPr lang="ru-RU" sz="2800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ХИМИЧЕСКОЕ ВЕЩЕСТВО</a:t>
            </a:r>
            <a:endParaRPr lang="ru-RU" sz="2800" dirty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4400" dirty="0" smtClean="0"/>
              <a:t>Составить уравнения реакций, в которых есть вода:  по одному на каждый тип реакции:</a:t>
            </a:r>
            <a:endParaRPr lang="en-US" sz="4400" dirty="0" smtClean="0"/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соединения, </a:t>
            </a:r>
            <a:endParaRPr lang="en-US" sz="4400" dirty="0" smtClean="0"/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разложения,  </a:t>
            </a:r>
            <a:endParaRPr lang="en-US" sz="4400" dirty="0" smtClean="0"/>
          </a:p>
          <a:p>
            <a:pPr lvl="0">
              <a:buFont typeface="Wingdings" pitchFamily="2" charset="2"/>
              <a:buChar char="ü"/>
            </a:pPr>
            <a:r>
              <a:rPr lang="ru-RU" sz="4400" dirty="0" smtClean="0"/>
              <a:t>замещения.</a:t>
            </a:r>
          </a:p>
          <a:p>
            <a:endParaRPr lang="ru-RU" sz="44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Почему колебания температур воздуха смягчаются у больших водоемов? 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358082" y="571480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Большая удельная теплоемкость воды (4 200 Дж/кг∙˚С)– хороший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теплоноситель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1" y="2714620"/>
            <a:ext cx="5291847" cy="389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4911741"/>
          </a:xfrm>
        </p:spPr>
        <p:txBody>
          <a:bodyPr>
            <a:noAutofit/>
          </a:bodyPr>
          <a:lstStyle/>
          <a:p>
            <a:r>
              <a:rPr lang="ru-RU" sz="6600" dirty="0" smtClean="0"/>
              <a:t>Что происходит с плотностью воды при переходе из жидкого состояния в твердое?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00958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Плотность уменьшается</a:t>
            </a:r>
            <a:endParaRPr lang="ru-RU" sz="6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Почему во время снегопада температура на улице повышается, а во время весеннего ледохода у реки становится прохладно?</a:t>
            </a:r>
            <a:endParaRPr lang="ru-RU" sz="54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71451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Гидрофиты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(от </a:t>
            </a:r>
            <a:r>
              <a:rPr lang="ru-RU" sz="3600" dirty="0" err="1" smtClean="0"/>
              <a:t>гидро</a:t>
            </a:r>
            <a:r>
              <a:rPr lang="ru-RU" sz="3600" dirty="0" smtClean="0"/>
              <a:t> - вода и </a:t>
            </a:r>
            <a:r>
              <a:rPr lang="ru-RU" sz="3600" dirty="0" err="1" smtClean="0"/>
              <a:t>phyton</a:t>
            </a:r>
            <a:r>
              <a:rPr lang="ru-RU" sz="3600" dirty="0" smtClean="0"/>
              <a:t> – растение)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FFD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214554"/>
            <a:ext cx="3196298" cy="4071966"/>
          </a:xfrm>
          <a:prstGeom prst="rect">
            <a:avLst/>
          </a:prstGeom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6248" y="2000240"/>
            <a:ext cx="3810000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При каких условиях температура кипения воды составляет 100˚?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85728"/>
            <a:ext cx="40719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При</a:t>
            </a:r>
          </a:p>
          <a:p>
            <a:pPr>
              <a:buNone/>
            </a:pPr>
            <a:r>
              <a:rPr lang="ru-RU" sz="4400" dirty="0" smtClean="0"/>
              <a:t>нормальном</a:t>
            </a:r>
          </a:p>
          <a:p>
            <a:pPr>
              <a:buNone/>
            </a:pPr>
            <a:r>
              <a:rPr lang="ru-RU" sz="4400" dirty="0" smtClean="0"/>
              <a:t>атмосферном</a:t>
            </a:r>
          </a:p>
          <a:p>
            <a:pPr>
              <a:buNone/>
            </a:pPr>
            <a:r>
              <a:rPr lang="ru-RU" sz="4400" dirty="0" smtClean="0"/>
              <a:t>давлении.</a:t>
            </a:r>
            <a:endParaRPr lang="ru-RU" sz="4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4" cy="685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Количество водяных паров в атмосфере определяет……</a:t>
            </a:r>
            <a:endParaRPr lang="ru-RU" sz="66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6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43050"/>
            <a:ext cx="54006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Влажность воздуха</a:t>
            </a:r>
            <a:endParaRPr lang="ru-RU" sz="6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31417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Как называются растения, имеющие специальные ткани для запаса воды? Как правило, они произрастают в местах с сильно засушливым климатом.</a:t>
            </a:r>
            <a:endParaRPr lang="ru-RU" sz="48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72396" y="500042"/>
            <a:ext cx="928694" cy="571504"/>
          </a:xfrm>
          <a:prstGeom prst="actionButtonBlank">
            <a:avLst/>
          </a:prstGeom>
          <a:scene3d>
            <a:camera prst="orthographicFront"/>
            <a:lightRig rig="two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1023</Words>
  <Application>Microsoft Office PowerPoint</Application>
  <PresentationFormat>Экран (4:3)</PresentationFormat>
  <Paragraphs>262</Paragraphs>
  <Slides>83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Тема Office</vt:lpstr>
      <vt:lpstr>викторина</vt:lpstr>
      <vt:lpstr>Слайд 2</vt:lpstr>
      <vt:lpstr>ТЕРМИНЫ</vt:lpstr>
      <vt:lpstr>Слайд 4</vt:lpstr>
      <vt:lpstr>ТЕРМИНЫ</vt:lpstr>
      <vt:lpstr>Слайд 6</vt:lpstr>
      <vt:lpstr>ТЕРМИНЫ</vt:lpstr>
      <vt:lpstr>Гидрофиты (от гидро - вода и phyton – растение) </vt:lpstr>
      <vt:lpstr>ТЕРМИНЫ</vt:lpstr>
      <vt:lpstr>суккуленты</vt:lpstr>
      <vt:lpstr>ТЕРМИНЫ</vt:lpstr>
      <vt:lpstr>Слайд 12</vt:lpstr>
      <vt:lpstr>ГЕО</vt:lpstr>
      <vt:lpstr>Амазонка</vt:lpstr>
      <vt:lpstr>ГЕО</vt:lpstr>
      <vt:lpstr>Антарктида</vt:lpstr>
      <vt:lpstr>ГЕО</vt:lpstr>
      <vt:lpstr>Индия. Черрапунджи.</vt:lpstr>
      <vt:lpstr>ГЕО</vt:lpstr>
      <vt:lpstr>Слайд 20</vt:lpstr>
      <vt:lpstr>ГЕО</vt:lpstr>
      <vt:lpstr>Слайд 22</vt:lpstr>
      <vt:lpstr>ХИМ</vt:lpstr>
      <vt:lpstr>Слайд 24</vt:lpstr>
      <vt:lpstr>ХИМ</vt:lpstr>
      <vt:lpstr>В  ГИПС</vt:lpstr>
      <vt:lpstr>ХИМ</vt:lpstr>
      <vt:lpstr>Слайд 28</vt:lpstr>
      <vt:lpstr>ХИМ</vt:lpstr>
      <vt:lpstr>Слайд 30</vt:lpstr>
      <vt:lpstr>ХИМ</vt:lpstr>
      <vt:lpstr>Слайд 32</vt:lpstr>
      <vt:lpstr>АРИФМЕТИКА ВОДЫ</vt:lpstr>
      <vt:lpstr>Слайд 34</vt:lpstr>
      <vt:lpstr>АРИФМЕТИКА ВОДЫ</vt:lpstr>
      <vt:lpstr>Удельная теплоемкость воды.</vt:lpstr>
      <vt:lpstr>АРИФМЕТИКА ВОДЫ</vt:lpstr>
      <vt:lpstr>Удельная теплота парообразования.</vt:lpstr>
      <vt:lpstr>АРИФМЕТИКА ВОДЫ</vt:lpstr>
      <vt:lpstr>Столько воды содержится в атмосфере в виде пара, кристаллов и т.п.</vt:lpstr>
      <vt:lpstr>АРИФМЕТИКА ВОДЫ</vt:lpstr>
      <vt:lpstr>Температура воды при которой она имеет максимальную плотность.</vt:lpstr>
      <vt:lpstr>Слайд 43</vt:lpstr>
      <vt:lpstr>БИО</vt:lpstr>
      <vt:lpstr>Раствор (0,9 %) натрия хлорида изотоничен плазме крови человека.</vt:lpstr>
      <vt:lpstr>БИО</vt:lpstr>
      <vt:lpstr>Слайд 47</vt:lpstr>
      <vt:lpstr>БИО</vt:lpstr>
      <vt:lpstr>Слайд 49</vt:lpstr>
      <vt:lpstr>БИО</vt:lpstr>
      <vt:lpstr>Слайд 51</vt:lpstr>
      <vt:lpstr>БИО</vt:lpstr>
      <vt:lpstr>Кислород.</vt:lpstr>
      <vt:lpstr>ГЕО</vt:lpstr>
      <vt:lpstr>Байкал</vt:lpstr>
      <vt:lpstr>ГЕО</vt:lpstr>
      <vt:lpstr>Волга</vt:lpstr>
      <vt:lpstr>ГЕО</vt:lpstr>
      <vt:lpstr>Тихий океан.</vt:lpstr>
      <vt:lpstr>ГЕО</vt:lpstr>
      <vt:lpstr>Васюганское болото</vt:lpstr>
      <vt:lpstr>ГЕО</vt:lpstr>
      <vt:lpstr>Саргассово море. Названо от португальского слова «sагgасо», что означает «морская водоросль» огромное скопление на его поверхности саргассовых водорослей  придают водам зелёно-изумрудный цвет.  Это море не имеет берегов. </vt:lpstr>
      <vt:lpstr>ХИМ</vt:lpstr>
      <vt:lpstr>Название происходит от слов «уголь» и «вода». Причиной этого является то, что первые из известных науке углеводов  </vt:lpstr>
      <vt:lpstr>ХИМ</vt:lpstr>
      <vt:lpstr>Слайд 67</vt:lpstr>
      <vt:lpstr>ХИМ</vt:lpstr>
      <vt:lpstr>Слайд 69</vt:lpstr>
      <vt:lpstr>ХИМ</vt:lpstr>
      <vt:lpstr>Слайд 71</vt:lpstr>
      <vt:lpstr>ХИМ</vt:lpstr>
      <vt:lpstr>Слайд 73</vt:lpstr>
      <vt:lpstr>ФИЗ</vt:lpstr>
      <vt:lpstr>Слайд 75</vt:lpstr>
      <vt:lpstr>ФИЗ</vt:lpstr>
      <vt:lpstr>Слайд 77</vt:lpstr>
      <vt:lpstr>ФИЗ</vt:lpstr>
      <vt:lpstr>Слайд 79</vt:lpstr>
      <vt:lpstr>ФИЗ</vt:lpstr>
      <vt:lpstr>Слайд 81</vt:lpstr>
      <vt:lpstr>ФИЗ</vt:lpstr>
      <vt:lpstr>Слайд 83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1</cp:lastModifiedBy>
  <cp:revision>124</cp:revision>
  <dcterms:created xsi:type="dcterms:W3CDTF">2010-03-10T10:13:55Z</dcterms:created>
  <dcterms:modified xsi:type="dcterms:W3CDTF">2010-04-15T06:52:03Z</dcterms:modified>
</cp:coreProperties>
</file>